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sldIdLst>
    <p:sldId id="256" r:id="rId2"/>
    <p:sldId id="275" r:id="rId3"/>
    <p:sldId id="268" r:id="rId4"/>
    <p:sldId id="260" r:id="rId5"/>
    <p:sldId id="261" r:id="rId6"/>
    <p:sldId id="262" r:id="rId7"/>
    <p:sldId id="263" r:id="rId8"/>
    <p:sldId id="264" r:id="rId9"/>
    <p:sldId id="286" r:id="rId10"/>
    <p:sldId id="265" r:id="rId11"/>
    <p:sldId id="266" r:id="rId12"/>
    <p:sldId id="269" r:id="rId13"/>
    <p:sldId id="273" r:id="rId14"/>
    <p:sldId id="274" r:id="rId15"/>
    <p:sldId id="278" r:id="rId16"/>
    <p:sldId id="279" r:id="rId17"/>
    <p:sldId id="280" r:id="rId18"/>
    <p:sldId id="281" r:id="rId19"/>
    <p:sldId id="285" r:id="rId20"/>
    <p:sldId id="287" r:id="rId21"/>
    <p:sldId id="284" r:id="rId22"/>
    <p:sldId id="28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6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4C137-3190-47A8-A438-C3218199AACC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34900-2AF4-48D0-B8BC-12F751C717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6BD28A-B08D-498E-B461-73D53C910D60}" type="slidenum">
              <a:rPr lang="ru-RU" smtClean="0">
                <a:latin typeface="Arial" pitchFamily="34" charset="0"/>
              </a:rPr>
              <a:pPr/>
              <a:t>19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497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AFAFA0C-653C-46B4-AA41-E8C94EAFD8DF}" type="slidenum">
              <a:rPr lang="ru-RU" sz="1400">
                <a:solidFill>
                  <a:srgbClr val="000000"/>
                </a:solidFill>
                <a:latin typeface="Times New Roman" pitchFamily="18" charset="0"/>
              </a:rPr>
              <a:pPr algn="r"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19</a:t>
            </a:fld>
            <a:endParaRPr lang="ru-RU" sz="1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4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1026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123" name="Group 1027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124" name="Rectangle 1028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5" name="Rectangle 1029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126" name="Group 1030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127" name="Rectangle 1031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8" name="Rectangle 1032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29" name="Rectangle 1033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0" name="Rectangle 1034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1" name="Rectangle 1035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32" name="Rectangle 1036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33" name="Rectangle 103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34" name="Rectangle 1038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5135" name="Rectangle 1039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5136" name="Rectangle 104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3572E15-FC52-41B4-8C33-13729041D3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87669-9506-4D51-B278-D24288166A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1C66E-1AE2-4623-BA45-7D7F36980C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37D53-179B-49E4-B44C-D0E545A88D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287A1-7094-4896-8A9F-7864D6E9A0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378D1-D98F-406D-8CAB-FA798E915D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587D1-BED2-4D5B-8134-0212F79487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32BB9-55F0-441F-A0C9-21EFBBFB3D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984C7-B3EB-495A-8AD7-9DBFEF98C9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C4E4E-1B53-45FB-B287-AD2D4D36AD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1DC71-0775-410D-945A-7888F51BE1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174411-7C54-40DE-88CA-EEF9DB2AD1A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3070671"/>
          </a:xfrm>
        </p:spPr>
        <p:txBody>
          <a:bodyPr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 при </a:t>
            </a:r>
            <a:r>
              <a:rPr lang="ru-RU" dirty="0"/>
              <a:t>организации </a:t>
            </a:r>
            <a:br>
              <a:rPr lang="ru-RU" dirty="0"/>
            </a:br>
            <a:r>
              <a:rPr lang="ru-RU" dirty="0"/>
              <a:t>современного </a:t>
            </a:r>
            <a:r>
              <a:rPr lang="ru-RU" dirty="0" smtClean="0"/>
              <a:t>урока»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877272"/>
            <a:ext cx="7911480" cy="1196752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Педагог – психолог МБОУ «Промышленновская СОШ № 56 Сечкарева Л.В.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 dirty="0"/>
              <a:t>Гигиенические критерии рациональной организации </a:t>
            </a:r>
            <a:r>
              <a:rPr lang="ru-RU" sz="3800" b="1" i="1" dirty="0" smtClean="0"/>
              <a:t>урока:</a:t>
            </a:r>
            <a:endParaRPr lang="ru-RU" sz="2800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2800" dirty="0"/>
              <a:t>Плотность </a:t>
            </a:r>
            <a:r>
              <a:rPr lang="ru-RU" sz="2800" dirty="0" smtClean="0"/>
              <a:t>урока;</a:t>
            </a:r>
            <a:endParaRPr lang="ru-RU" sz="2800" dirty="0"/>
          </a:p>
          <a:p>
            <a:pPr algn="just"/>
            <a:r>
              <a:rPr lang="ru-RU" sz="2800" dirty="0"/>
              <a:t>Число видов учебной </a:t>
            </a:r>
            <a:r>
              <a:rPr lang="ru-RU" sz="2800" dirty="0" smtClean="0"/>
              <a:t>деятельности;</a:t>
            </a:r>
            <a:endParaRPr lang="ru-RU" sz="2800" dirty="0"/>
          </a:p>
          <a:p>
            <a:pPr algn="just"/>
            <a:r>
              <a:rPr lang="ru-RU" sz="2800" dirty="0"/>
              <a:t>Средняя продолжительность различных видов учебной </a:t>
            </a:r>
            <a:r>
              <a:rPr lang="ru-RU" sz="2800" dirty="0" smtClean="0"/>
              <a:t>деятельности;</a:t>
            </a:r>
            <a:endParaRPr lang="ru-RU" sz="2800" dirty="0"/>
          </a:p>
          <a:p>
            <a:pPr algn="just"/>
            <a:r>
              <a:rPr lang="ru-RU" sz="2800" dirty="0"/>
              <a:t>Частота чередования различных видов учебной </a:t>
            </a:r>
            <a:r>
              <a:rPr lang="ru-RU" sz="2800" dirty="0" smtClean="0"/>
              <a:t>деятельности;</a:t>
            </a:r>
            <a:endParaRPr lang="ru-RU" sz="2800" dirty="0"/>
          </a:p>
          <a:p>
            <a:pPr algn="just"/>
            <a:r>
              <a:rPr lang="ru-RU" sz="2800" dirty="0"/>
              <a:t>Число видов </a:t>
            </a:r>
            <a:r>
              <a:rPr lang="ru-RU" sz="2800" dirty="0" smtClean="0"/>
              <a:t>преподавания; </a:t>
            </a:r>
            <a:endParaRPr lang="ru-RU" sz="2800" dirty="0"/>
          </a:p>
          <a:p>
            <a:pPr algn="just"/>
            <a:r>
              <a:rPr lang="ru-RU" sz="2800" dirty="0"/>
              <a:t>Чередование видов </a:t>
            </a:r>
            <a:r>
              <a:rPr lang="ru-RU" sz="2800" dirty="0" smtClean="0"/>
              <a:t>преподавания;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 dirty="0"/>
              <a:t>Гигиенические критерии рациональной организации </a:t>
            </a:r>
            <a:r>
              <a:rPr lang="ru-RU" sz="3800" b="1" i="1" dirty="0" smtClean="0"/>
              <a:t>урока:</a:t>
            </a:r>
            <a:endParaRPr lang="ru-RU" sz="2800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2800" dirty="0"/>
              <a:t>Наличие эмоциональных </a:t>
            </a:r>
            <a:r>
              <a:rPr lang="ru-RU" sz="2800" dirty="0" smtClean="0"/>
              <a:t>разрядок;</a:t>
            </a:r>
            <a:endParaRPr lang="ru-RU" sz="2800" dirty="0"/>
          </a:p>
          <a:p>
            <a:pPr algn="just"/>
            <a:r>
              <a:rPr lang="ru-RU" sz="2800" dirty="0"/>
              <a:t>Место </a:t>
            </a:r>
            <a:r>
              <a:rPr lang="ru-RU" sz="2800"/>
              <a:t>и </a:t>
            </a:r>
            <a:r>
              <a:rPr lang="ru-RU" sz="2800" smtClean="0"/>
              <a:t>время применения ИКТ;</a:t>
            </a:r>
            <a:endParaRPr lang="ru-RU" sz="2800" dirty="0"/>
          </a:p>
          <a:p>
            <a:pPr algn="just"/>
            <a:r>
              <a:rPr lang="ru-RU" sz="2800" dirty="0"/>
              <a:t>Чередование </a:t>
            </a:r>
            <a:r>
              <a:rPr lang="ru-RU" sz="2800" dirty="0" smtClean="0"/>
              <a:t>позы;</a:t>
            </a:r>
            <a:endParaRPr lang="ru-RU" sz="2800" dirty="0"/>
          </a:p>
          <a:p>
            <a:pPr algn="just"/>
            <a:r>
              <a:rPr lang="ru-RU" sz="2800" dirty="0" smtClean="0"/>
              <a:t>Физкультминутки;</a:t>
            </a:r>
            <a:endParaRPr lang="ru-RU" sz="2800" dirty="0"/>
          </a:p>
          <a:p>
            <a:pPr algn="just"/>
            <a:r>
              <a:rPr lang="ru-RU" sz="2800" dirty="0"/>
              <a:t>Психологический </a:t>
            </a:r>
            <a:r>
              <a:rPr lang="ru-RU" sz="2800" dirty="0" smtClean="0"/>
              <a:t>климат;</a:t>
            </a:r>
            <a:endParaRPr lang="ru-RU" sz="2800" dirty="0"/>
          </a:p>
          <a:p>
            <a:pPr algn="just"/>
            <a:r>
              <a:rPr lang="ru-RU" sz="2800" dirty="0"/>
              <a:t>Момент наступления утомления учащихся (по снижению учебной активности</a:t>
            </a:r>
            <a:r>
              <a:rPr lang="ru-RU" sz="2800" dirty="0" smtClean="0"/>
              <a:t>).</a:t>
            </a:r>
            <a:endParaRPr lang="ru-RU" sz="2800" dirty="0"/>
          </a:p>
          <a:p>
            <a:pPr algn="just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Оздоровительные и общеукрепляющие упражнения на уроке </a:t>
            </a:r>
            <a:r>
              <a:rPr lang="ru-RU" sz="3200"/>
              <a:t>(начальная - средняя школа)</a:t>
            </a:r>
            <a:r>
              <a:rPr lang="ru-RU" sz="3600"/>
              <a:t>: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90000"/>
              </a:lnSpc>
            </a:pPr>
            <a:r>
              <a:rPr lang="ru-RU" sz="2400" b="1" dirty="0"/>
              <a:t>Потягивание;</a:t>
            </a:r>
          </a:p>
          <a:p>
            <a:pPr lvl="1">
              <a:lnSpc>
                <a:spcPct val="90000"/>
              </a:lnSpc>
            </a:pPr>
            <a:r>
              <a:rPr lang="ru-RU" sz="2400" b="1" dirty="0"/>
              <a:t>Коррекция осанки за партой, стоя, на </a:t>
            </a:r>
            <a:r>
              <a:rPr lang="ru-RU" sz="2400" b="1" dirty="0" smtClean="0"/>
              <a:t>переменах;</a:t>
            </a:r>
            <a:endParaRPr lang="ru-RU" sz="2400" b="1" dirty="0"/>
          </a:p>
          <a:p>
            <a:pPr lvl="1">
              <a:lnSpc>
                <a:spcPct val="90000"/>
              </a:lnSpc>
            </a:pPr>
            <a:r>
              <a:rPr lang="ru-RU" sz="2400" b="1" dirty="0"/>
              <a:t>Развитие, укрепление корсетных мышц;</a:t>
            </a:r>
          </a:p>
          <a:p>
            <a:pPr lvl="1">
              <a:lnSpc>
                <a:spcPct val="90000"/>
              </a:lnSpc>
            </a:pPr>
            <a:r>
              <a:rPr lang="ru-RU" sz="2400" b="1" dirty="0"/>
              <a:t>Пальчиковая </a:t>
            </a:r>
            <a:r>
              <a:rPr lang="ru-RU" sz="2400" b="1" dirty="0" smtClean="0"/>
              <a:t>гимнастика;</a:t>
            </a:r>
            <a:endParaRPr lang="ru-RU" sz="2400" b="1" dirty="0"/>
          </a:p>
          <a:p>
            <a:pPr lvl="1">
              <a:lnSpc>
                <a:spcPct val="90000"/>
              </a:lnSpc>
            </a:pPr>
            <a:r>
              <a:rPr lang="ru-RU" sz="2400" b="1" dirty="0" err="1"/>
              <a:t>Минимассаж</a:t>
            </a:r>
            <a:r>
              <a:rPr lang="ru-RU" sz="2400" b="1" dirty="0"/>
              <a:t> ушных раковин и кистей рук и </a:t>
            </a:r>
            <a:r>
              <a:rPr lang="ru-RU" sz="2400" b="1" dirty="0" err="1"/>
              <a:t>т.п</a:t>
            </a:r>
            <a:r>
              <a:rPr lang="ru-RU" sz="2400" b="1" dirty="0"/>
              <a:t>;</a:t>
            </a:r>
          </a:p>
          <a:p>
            <a:pPr lvl="1">
              <a:lnSpc>
                <a:spcPct val="90000"/>
              </a:lnSpc>
            </a:pPr>
            <a:r>
              <a:rPr lang="ru-RU" sz="2400" b="1" dirty="0"/>
              <a:t>Упражнения для </a:t>
            </a:r>
            <a:r>
              <a:rPr lang="ru-RU" sz="2400" b="1" dirty="0" smtClean="0"/>
              <a:t>ног;</a:t>
            </a:r>
            <a:endParaRPr lang="ru-RU" sz="2400" b="1" dirty="0"/>
          </a:p>
          <a:p>
            <a:pPr lvl="1">
              <a:lnSpc>
                <a:spcPct val="90000"/>
              </a:lnSpc>
            </a:pPr>
            <a:r>
              <a:rPr lang="ru-RU" sz="2400" b="1" dirty="0"/>
              <a:t>Упражнения для </a:t>
            </a:r>
            <a:r>
              <a:rPr lang="ru-RU" sz="2400" b="1" dirty="0" smtClean="0"/>
              <a:t>стоп;</a:t>
            </a:r>
            <a:endParaRPr lang="ru-RU" sz="2400" b="1" dirty="0"/>
          </a:p>
          <a:p>
            <a:pPr lvl="1">
              <a:lnSpc>
                <a:spcPct val="90000"/>
              </a:lnSpc>
            </a:pPr>
            <a:r>
              <a:rPr lang="ru-RU" sz="2400" b="1" dirty="0"/>
              <a:t>Динамические позы на </a:t>
            </a:r>
            <a:r>
              <a:rPr lang="ru-RU" sz="2400" b="1" dirty="0" smtClean="0"/>
              <a:t>уроке;</a:t>
            </a:r>
            <a:endParaRPr lang="ru-RU" sz="2400" b="1" dirty="0"/>
          </a:p>
          <a:p>
            <a:pPr lvl="1">
              <a:lnSpc>
                <a:spcPct val="90000"/>
              </a:lnSpc>
            </a:pPr>
            <a:r>
              <a:rPr lang="ru-RU" sz="2400" b="1" dirty="0"/>
              <a:t>Гимнастика для </a:t>
            </a:r>
            <a:r>
              <a:rPr lang="ru-RU" sz="2400" b="1" dirty="0" smtClean="0"/>
              <a:t>глаз, мозга.</a:t>
            </a:r>
            <a:r>
              <a:rPr lang="ru-RU" sz="2000" b="1" dirty="0" smtClean="0"/>
              <a:t> </a:t>
            </a:r>
            <a:endParaRPr lang="ru-RU" sz="2000" b="1" dirty="0"/>
          </a:p>
          <a:p>
            <a:pPr>
              <a:lnSpc>
                <a:spcPct val="90000"/>
              </a:lnSpc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«Сильным</a:t>
            </a:r>
            <a:r>
              <a:rPr lang="ru-RU" sz="4000" dirty="0"/>
              <a:t>, опытным становится педагог, который умеет анализировать свой </a:t>
            </a:r>
            <a:r>
              <a:rPr lang="ru-RU" sz="4000" dirty="0" smtClean="0"/>
              <a:t>труд» </a:t>
            </a:r>
            <a:endParaRPr lang="ru-RU" sz="4000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9040"/>
            <a:ext cx="7772400" cy="1849760"/>
          </a:xfrm>
        </p:spPr>
        <p:txBody>
          <a:bodyPr/>
          <a:lstStyle/>
          <a:p>
            <a:pPr algn="r"/>
            <a:r>
              <a:rPr lang="ru-RU" dirty="0"/>
              <a:t>В. А. Сухомлинский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Основные элементы самоанализа урока учителем: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/>
              <a:t>Характеристика класса:</a:t>
            </a:r>
          </a:p>
          <a:p>
            <a:pPr algn="just"/>
            <a:r>
              <a:rPr lang="ru-RU" sz="2800" dirty="0"/>
              <a:t>характер межличностных </a:t>
            </a:r>
            <a:r>
              <a:rPr lang="ru-RU" sz="2800" dirty="0" smtClean="0"/>
              <a:t>отношений;</a:t>
            </a:r>
            <a:endParaRPr lang="ru-RU" sz="2800" dirty="0"/>
          </a:p>
          <a:p>
            <a:pPr algn="just"/>
            <a:r>
              <a:rPr lang="ru-RU" sz="2800" dirty="0"/>
              <a:t>состояние </a:t>
            </a:r>
            <a:r>
              <a:rPr lang="ru-RU" sz="2800" dirty="0" smtClean="0"/>
              <a:t>здоровья;</a:t>
            </a:r>
            <a:endParaRPr lang="ru-RU" sz="2800" dirty="0"/>
          </a:p>
          <a:p>
            <a:pPr algn="just"/>
            <a:r>
              <a:rPr lang="ru-RU" sz="2800" dirty="0"/>
              <a:t>психические свойства </a:t>
            </a:r>
            <a:r>
              <a:rPr lang="ru-RU" sz="2800" dirty="0" smtClean="0"/>
              <a:t>учащихся;</a:t>
            </a:r>
            <a:endParaRPr lang="ru-RU" sz="2800" dirty="0"/>
          </a:p>
          <a:p>
            <a:pPr algn="just"/>
            <a:r>
              <a:rPr lang="ru-RU" sz="2800" dirty="0"/>
              <a:t>недостатки </a:t>
            </a:r>
            <a:r>
              <a:rPr lang="ru-RU" sz="2800" dirty="0" smtClean="0"/>
              <a:t>подготовленности;</a:t>
            </a:r>
            <a:endParaRPr lang="ru-RU" sz="2800" dirty="0"/>
          </a:p>
          <a:p>
            <a:pPr algn="just"/>
            <a:r>
              <a:rPr lang="ru-RU" sz="2800" dirty="0"/>
              <a:t>недостатки дидактических и воспитательных </a:t>
            </a:r>
            <a:r>
              <a:rPr lang="ru-RU" sz="2800" dirty="0" smtClean="0"/>
              <a:t>воздействий;</a:t>
            </a:r>
            <a:endParaRPr lang="ru-RU" sz="2800" dirty="0"/>
          </a:p>
          <a:p>
            <a:pPr algn="just"/>
            <a:r>
              <a:rPr lang="ru-RU" sz="2800" dirty="0"/>
              <a:t>недостатки влияния семьи, </a:t>
            </a:r>
            <a:r>
              <a:rPr lang="ru-RU" sz="2800" dirty="0" smtClean="0"/>
              <a:t>сверстников;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Основные элементы самоанализа урока учителем: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Внешние связи </a:t>
            </a:r>
            <a:r>
              <a:rPr lang="ru-RU" dirty="0" smtClean="0"/>
              <a:t>урока;</a:t>
            </a:r>
            <a:endParaRPr lang="ru-RU" dirty="0"/>
          </a:p>
          <a:p>
            <a:pPr algn="just"/>
            <a:r>
              <a:rPr lang="ru-RU" dirty="0"/>
              <a:t>Адекватность триединой цели </a:t>
            </a:r>
            <a:r>
              <a:rPr lang="ru-RU" dirty="0" smtClean="0"/>
              <a:t>урока;</a:t>
            </a:r>
            <a:endParaRPr lang="ru-RU" dirty="0"/>
          </a:p>
          <a:p>
            <a:pPr algn="just"/>
            <a:r>
              <a:rPr lang="ru-RU" dirty="0"/>
              <a:t>Анализ эффективности замысла </a:t>
            </a:r>
            <a:r>
              <a:rPr lang="ru-RU" dirty="0" smtClean="0"/>
              <a:t>урока;</a:t>
            </a:r>
            <a:endParaRPr lang="ru-RU" dirty="0"/>
          </a:p>
          <a:p>
            <a:pPr algn="just"/>
            <a:r>
              <a:rPr lang="ru-RU" dirty="0"/>
              <a:t>Как был построен урок исходя из его замысла (морфологический аспект самоанализа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381000"/>
            <a:ext cx="7793037" cy="990600"/>
          </a:xfrm>
        </p:spPr>
        <p:txBody>
          <a:bodyPr/>
          <a:lstStyle/>
          <a:p>
            <a:r>
              <a:rPr lang="ru-RU" sz="4000"/>
              <a:t>Структурно-функциональный аспект самоанализа урока:</a:t>
            </a:r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524000"/>
            <a:ext cx="7772400" cy="4608513"/>
          </a:xfrm>
        </p:spPr>
        <p:txBody>
          <a:bodyPr/>
          <a:lstStyle/>
          <a:p>
            <a:r>
              <a:rPr lang="ru-RU" dirty="0"/>
              <a:t>Соответствие цели сохранения здоровья  всех задач </a:t>
            </a:r>
            <a:r>
              <a:rPr lang="ru-RU" dirty="0" smtClean="0"/>
              <a:t>урока;</a:t>
            </a:r>
            <a:endParaRPr lang="ru-RU" dirty="0"/>
          </a:p>
          <a:p>
            <a:r>
              <a:rPr lang="ru-RU" dirty="0"/>
              <a:t>Взаимодействие задач для достижения </a:t>
            </a:r>
            <a:r>
              <a:rPr lang="ru-RU" dirty="0" smtClean="0"/>
              <a:t>цели;</a:t>
            </a:r>
            <a:endParaRPr lang="ru-RU" dirty="0"/>
          </a:p>
          <a:p>
            <a:r>
              <a:rPr lang="ru-RU" dirty="0"/>
              <a:t>Микроструктура каждого действия на </a:t>
            </a:r>
            <a:r>
              <a:rPr lang="ru-RU" dirty="0" smtClean="0"/>
              <a:t>уроке;</a:t>
            </a:r>
            <a:endParaRPr lang="ru-RU" dirty="0"/>
          </a:p>
          <a:p>
            <a:r>
              <a:rPr lang="ru-RU" dirty="0"/>
              <a:t>Качество учебного </a:t>
            </a:r>
            <a:r>
              <a:rPr lang="ru-RU" dirty="0" smtClean="0"/>
              <a:t>диалога;</a:t>
            </a:r>
            <a:endParaRPr lang="ru-RU" dirty="0"/>
          </a:p>
          <a:p>
            <a:r>
              <a:rPr lang="ru-RU" dirty="0"/>
              <a:t>Элементы «творчества</a:t>
            </a:r>
            <a:r>
              <a:rPr lang="ru-RU" dirty="0" smtClean="0"/>
              <a:t>»;</a:t>
            </a:r>
            <a:endParaRPr lang="ru-RU" dirty="0"/>
          </a:p>
          <a:p>
            <a:r>
              <a:rPr lang="ru-RU" dirty="0"/>
              <a:t>Рефлексивная </a:t>
            </a:r>
            <a:r>
              <a:rPr lang="ru-RU" dirty="0" smtClean="0"/>
              <a:t>деятельность.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Аспект самооценки воспитательной стороны урока:</a:t>
            </a: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Мое поведение на уроке?</a:t>
            </a:r>
          </a:p>
          <a:p>
            <a:pPr algn="just"/>
            <a:r>
              <a:rPr lang="ru-RU" dirty="0"/>
              <a:t>Активность внимания формированию ценностных </a:t>
            </a:r>
            <a:r>
              <a:rPr lang="ru-RU" dirty="0" smtClean="0"/>
              <a:t>ориентаций.</a:t>
            </a:r>
            <a:endParaRPr lang="ru-RU" dirty="0"/>
          </a:p>
          <a:p>
            <a:pPr algn="just"/>
            <a:r>
              <a:rPr lang="ru-RU" dirty="0"/>
              <a:t>Как вели себя ученики?</a:t>
            </a:r>
          </a:p>
          <a:p>
            <a:pPr algn="just"/>
            <a:r>
              <a:rPr lang="ru-RU" dirty="0"/>
              <a:t>Что дал урок для дальнейшего развития отношений «учитель-ученик»?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Анализ оценки конечного результата урока: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/>
              <a:t>Вклад урока в дальнейшее развитие личности </a:t>
            </a:r>
            <a:r>
              <a:rPr lang="ru-RU" dirty="0" smtClean="0"/>
              <a:t>ученика;</a:t>
            </a:r>
            <a:endParaRPr lang="ru-RU" dirty="0"/>
          </a:p>
          <a:p>
            <a:pPr algn="just"/>
            <a:r>
              <a:rPr lang="ru-RU" dirty="0"/>
              <a:t>Оценка качества </a:t>
            </a:r>
            <a:r>
              <a:rPr lang="ru-RU" dirty="0" smtClean="0"/>
              <a:t>УУД, </a:t>
            </a:r>
            <a:r>
              <a:rPr lang="ru-RU" dirty="0"/>
              <a:t>полученных на </a:t>
            </a:r>
            <a:r>
              <a:rPr lang="ru-RU" dirty="0" smtClean="0"/>
              <a:t>уроке;</a:t>
            </a:r>
            <a:endParaRPr lang="ru-RU" dirty="0"/>
          </a:p>
          <a:p>
            <a:pPr algn="just"/>
            <a:r>
              <a:rPr lang="ru-RU" dirty="0"/>
              <a:t>Урок  как средство развития у школьников позитивных </a:t>
            </a:r>
            <a:r>
              <a:rPr lang="ru-RU" dirty="0" smtClean="0"/>
              <a:t>потребностей.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457200" y="273050"/>
            <a:ext cx="8229600" cy="1144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457200" y="2276872"/>
            <a:ext cx="4014788" cy="38540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tIns="10440"/>
          <a:lstStyle/>
          <a:p>
            <a:pPr marL="342900" indent="-336550">
              <a:lnSpc>
                <a:spcPct val="98000"/>
              </a:lnSpc>
              <a:spcBef>
                <a:spcPts val="8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800" b="1" i="1">
                <a:solidFill>
                  <a:srgbClr val="000000"/>
                </a:solidFill>
                <a:latin typeface="Monotype Corsiva" pitchFamily="66" charset="0"/>
              </a:rPr>
              <a:t>  </a:t>
            </a:r>
            <a:r>
              <a:rPr lang="ru-RU" sz="3200" b="1" i="1">
                <a:solidFill>
                  <a:srgbClr val="000000"/>
                </a:solidFill>
                <a:latin typeface="Monotype Corsiva" pitchFamily="66" charset="0"/>
              </a:rPr>
              <a:t>Я слышу – я забываю, </a:t>
            </a:r>
          </a:p>
          <a:p>
            <a:pPr marL="342900" indent="-336550">
              <a:lnSpc>
                <a:spcPct val="97000"/>
              </a:lnSpc>
              <a:spcBef>
                <a:spcPts val="8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3200" b="1" i="1">
                <a:solidFill>
                  <a:srgbClr val="000000"/>
                </a:solidFill>
                <a:latin typeface="Monotype Corsiva" pitchFamily="66" charset="0"/>
              </a:rPr>
              <a:t>  я вижу – я запоминаю,</a:t>
            </a:r>
          </a:p>
          <a:p>
            <a:pPr marL="342900" indent="-336550">
              <a:lnSpc>
                <a:spcPct val="97000"/>
              </a:lnSpc>
              <a:spcBef>
                <a:spcPts val="8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3200" b="1" i="1">
                <a:solidFill>
                  <a:srgbClr val="000000"/>
                </a:solidFill>
                <a:latin typeface="Monotype Corsiva" pitchFamily="66" charset="0"/>
              </a:rPr>
              <a:t> я делаю – я усваиваю</a:t>
            </a:r>
          </a:p>
          <a:p>
            <a:pPr marL="342900" indent="-336550">
              <a:lnSpc>
                <a:spcPct val="97000"/>
              </a:lnSpc>
              <a:spcBef>
                <a:spcPts val="6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2400" b="1" i="1">
              <a:solidFill>
                <a:srgbClr val="000000"/>
              </a:solidFill>
              <a:latin typeface="Monotype Corsiva" pitchFamily="66" charset="0"/>
            </a:endParaRPr>
          </a:p>
          <a:p>
            <a:pPr marL="342900" indent="-336550">
              <a:lnSpc>
                <a:spcPct val="97000"/>
              </a:lnSpc>
              <a:spcBef>
                <a:spcPts val="6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2400" b="1" i="1">
              <a:solidFill>
                <a:srgbClr val="000000"/>
              </a:solidFill>
              <a:latin typeface="Monotype Corsiva" pitchFamily="66" charset="0"/>
            </a:endParaRPr>
          </a:p>
          <a:p>
            <a:pPr marL="342900" indent="-336550" algn="r">
              <a:lnSpc>
                <a:spcPct val="97000"/>
              </a:lnSpc>
              <a:spcBef>
                <a:spcPts val="45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b="1">
                <a:solidFill>
                  <a:srgbClr val="000000"/>
                </a:solidFill>
                <a:latin typeface="Monotype Corsiva" pitchFamily="66" charset="0"/>
              </a:rPr>
              <a:t>Китайская мудрость</a:t>
            </a: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60363"/>
            <a:ext cx="4500562" cy="6119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3192463"/>
          </a:xfrm>
        </p:spPr>
        <p:txBody>
          <a:bodyPr/>
          <a:lstStyle/>
          <a:p>
            <a:pPr algn="just"/>
            <a:r>
              <a:rPr lang="ru-RU" sz="4000" dirty="0" smtClean="0"/>
              <a:t>«Чтобы </a:t>
            </a:r>
            <a:r>
              <a:rPr lang="ru-RU" sz="4000" dirty="0"/>
              <a:t>сделать ребенка умным и рассудительным, сделайте его крепким и здоровым: пусть он работает, бегает, кричит, пусть он находится в постоянном </a:t>
            </a:r>
            <a:r>
              <a:rPr lang="ru-RU" sz="4000" dirty="0" smtClean="0"/>
              <a:t>движении»</a:t>
            </a:r>
            <a:endParaRPr lang="ru-RU" sz="4000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97153"/>
            <a:ext cx="7772400" cy="841648"/>
          </a:xfrm>
        </p:spPr>
        <p:txBody>
          <a:bodyPr/>
          <a:lstStyle/>
          <a:p>
            <a:pPr algn="r"/>
            <a:r>
              <a:rPr lang="ru-RU" dirty="0"/>
              <a:t>Жан Жак Руссо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1052736"/>
            <a:ext cx="8100392" cy="6645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соблюдай режим дня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обращай внимание на питание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больше двигайся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спи в прохладной комнате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не гаси в себе гнев , дай ему вырваться наружу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занимайся интеллектуальной деятельностью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гнать вон уныние и хандру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адекватно реагируй на все проявления своего организма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старайся получать как можно больше положительных эмоций 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желай себе и окружающим только добра!</a:t>
            </a:r>
          </a:p>
          <a:p>
            <a:pPr algn="ctr"/>
            <a:r>
              <a:rPr lang="ru-RU" sz="3600" dirty="0" smtClean="0"/>
              <a:t>«</a:t>
            </a:r>
            <a:r>
              <a:rPr lang="ru-RU" sz="3200" dirty="0" smtClean="0"/>
              <a:t>здоровый нищий счастливее </a:t>
            </a:r>
            <a:r>
              <a:rPr lang="ru-RU" sz="3200" dirty="0" smtClean="0"/>
              <a:t>больного короля»</a:t>
            </a:r>
            <a:endParaRPr lang="ru-RU" sz="3200" dirty="0" smtClean="0"/>
          </a:p>
          <a:p>
            <a:pPr algn="ctr"/>
            <a:r>
              <a:rPr lang="ru-RU" sz="2800" dirty="0" smtClean="0"/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0"/>
            <a:ext cx="7793037" cy="1462087"/>
          </a:xfrm>
        </p:spPr>
        <p:txBody>
          <a:bodyPr/>
          <a:lstStyle/>
          <a:p>
            <a:pPr algn="ctr"/>
            <a:r>
              <a:rPr lang="ru-RU" dirty="0" smtClean="0"/>
              <a:t>10 золотых правил здоровья: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8"/>
          <p:cNvSpPr>
            <a:spLocks noChangeArrowheads="1" noChangeShapeType="1" noTextEdit="1"/>
          </p:cNvSpPr>
          <p:nvPr/>
        </p:nvSpPr>
        <p:spPr bwMode="auto">
          <a:xfrm rot="21361798">
            <a:off x="258150" y="581206"/>
            <a:ext cx="4457525" cy="142174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Посредственный учитель </a:t>
            </a: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излагатет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6180000" scaled="1"/>
              </a:gradFill>
              <a:latin typeface="Impact"/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 rot="21214712">
            <a:off x="-242321" y="1424192"/>
            <a:ext cx="6746264" cy="18487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Хороший учитель объясняет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6180000" scaled="1"/>
              </a:gradFill>
              <a:latin typeface="Impact"/>
            </a:endParaRPr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 rot="21024149">
            <a:off x="333623" y="2409865"/>
            <a:ext cx="6982487" cy="2434851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Выдающийся учитель показывает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6180000" scaled="1"/>
              </a:gradFill>
              <a:latin typeface="Impact"/>
            </a:endParaRP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 rot="20941131">
            <a:off x="1246945" y="3406720"/>
            <a:ext cx="7806065" cy="285944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Великий учитель вдохновляет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6180000" scaled="1"/>
              </a:gradFill>
              <a:latin typeface="Impact"/>
            </a:endParaRPr>
          </a:p>
        </p:txBody>
      </p:sp>
      <p:sp>
        <p:nvSpPr>
          <p:cNvPr id="10" name="WordArt 8"/>
          <p:cNvSpPr>
            <a:spLocks noChangeArrowheads="1" noChangeShapeType="1" noTextEdit="1"/>
          </p:cNvSpPr>
          <p:nvPr/>
        </p:nvSpPr>
        <p:spPr bwMode="auto">
          <a:xfrm rot="20941131">
            <a:off x="6101173" y="5326016"/>
            <a:ext cx="2649395" cy="118926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180000" scaled="1"/>
                </a:gradFill>
                <a:latin typeface="Impact"/>
              </a:rPr>
              <a:t>Уильям Уорд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6180000" scaled="1"/>
              </a:gra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807249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Спасибо всем за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571612"/>
            <a:ext cx="7643866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плодотворную работу!</a:t>
            </a:r>
          </a:p>
        </p:txBody>
      </p:sp>
      <p:pic>
        <p:nvPicPr>
          <p:cNvPr id="40963" name="Picture 5" descr="C:\Documents and Settings\Admin\Рабочий стол\Разобрать 311008\150908\В школу для работы 2008-2009 уч год\К уроку\Коллекция анимашек\Рисунки\Рисунок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4643438"/>
            <a:ext cx="20177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«Создание </a:t>
            </a:r>
            <a:r>
              <a:rPr lang="ru-RU" dirty="0"/>
              <a:t>условий есть </a:t>
            </a:r>
            <a:br>
              <a:rPr lang="ru-RU" dirty="0"/>
            </a:br>
            <a:r>
              <a:rPr lang="ru-RU" dirty="0"/>
              <a:t>основа </a:t>
            </a:r>
            <a:r>
              <a:rPr lang="ru-RU" dirty="0" smtClean="0"/>
              <a:t>воспитания»</a:t>
            </a:r>
            <a:endParaRPr lang="ru-RU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89040"/>
            <a:ext cx="7772400" cy="1849760"/>
          </a:xfrm>
        </p:spPr>
        <p:txBody>
          <a:bodyPr/>
          <a:lstStyle/>
          <a:p>
            <a:pPr algn="r"/>
            <a:r>
              <a:rPr lang="ru-RU" dirty="0"/>
              <a:t>Л.С. </a:t>
            </a:r>
            <a:r>
              <a:rPr lang="ru-RU" dirty="0" err="1" smtClean="0"/>
              <a:t>Выготский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50963" y="188640"/>
            <a:ext cx="7793037" cy="1462087"/>
          </a:xfrm>
        </p:spPr>
        <p:txBody>
          <a:bodyPr/>
          <a:lstStyle/>
          <a:p>
            <a:pPr algn="ctr"/>
            <a:r>
              <a:rPr lang="ru-RU" sz="3600" dirty="0"/>
              <a:t>Требования к организации </a:t>
            </a:r>
            <a:r>
              <a:rPr lang="ru-RU" sz="3600" dirty="0" smtClean="0"/>
              <a:t>урока с </a:t>
            </a:r>
            <a:r>
              <a:rPr lang="ru-RU" sz="3600" dirty="0"/>
              <a:t>позиции </a:t>
            </a:r>
            <a:r>
              <a:rPr lang="ru-RU" sz="3600" dirty="0" err="1" smtClean="0"/>
              <a:t>здоровьесбережения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        В </a:t>
            </a:r>
            <a:r>
              <a:rPr lang="ru-RU" sz="2400" b="1" i="1" dirty="0"/>
              <a:t>начале урока обратите внимание на санитарно-гигиенические условия в учебном </a:t>
            </a:r>
            <a:r>
              <a:rPr lang="ru-RU" sz="2400" b="1" i="1" dirty="0" smtClean="0"/>
              <a:t>кабинете:</a:t>
            </a:r>
            <a:endParaRPr lang="ru-RU" sz="2400" b="1" i="1" dirty="0"/>
          </a:p>
          <a:p>
            <a:pPr algn="just">
              <a:lnSpc>
                <a:spcPct val="90000"/>
              </a:lnSpc>
            </a:pPr>
            <a:r>
              <a:rPr lang="ru-RU" sz="2400" b="1" dirty="0"/>
              <a:t>Температура и свежесть воздуха ( чистота воздуха – фактор работоспособности и успешности учащихся</a:t>
            </a:r>
            <a:r>
              <a:rPr lang="ru-RU" sz="2400" b="1" dirty="0" smtClean="0"/>
              <a:t>);</a:t>
            </a:r>
            <a:endParaRPr lang="ru-RU" sz="2400" b="1" dirty="0"/>
          </a:p>
          <a:p>
            <a:pPr algn="just">
              <a:lnSpc>
                <a:spcPct val="90000"/>
              </a:lnSpc>
            </a:pPr>
            <a:r>
              <a:rPr lang="ru-RU" sz="2400" b="1" dirty="0"/>
              <a:t>Качество освещения класса и доски, </a:t>
            </a:r>
            <a:r>
              <a:rPr lang="ru-RU" sz="2400" b="1" dirty="0" smtClean="0"/>
              <a:t>помните! Естественное </a:t>
            </a:r>
            <a:r>
              <a:rPr lang="ru-RU" sz="2400" b="1" dirty="0"/>
              <a:t>освещение благоприятнее, чем </a:t>
            </a:r>
            <a:r>
              <a:rPr lang="ru-RU" sz="2400" b="1" dirty="0" smtClean="0"/>
              <a:t>искусственное;</a:t>
            </a:r>
            <a:endParaRPr lang="ru-RU" sz="2400" b="1" dirty="0"/>
          </a:p>
          <a:p>
            <a:pPr algn="just">
              <a:lnSpc>
                <a:spcPct val="90000"/>
              </a:lnSpc>
            </a:pPr>
            <a:r>
              <a:rPr lang="ru-RU" sz="2400" b="1" dirty="0"/>
              <a:t>Шумовой (звуковой фон</a:t>
            </a:r>
            <a:r>
              <a:rPr lang="ru-RU" sz="2400" b="1" dirty="0" smtClean="0"/>
              <a:t>);</a:t>
            </a:r>
            <a:endParaRPr lang="ru-RU" sz="2400" b="1" dirty="0"/>
          </a:p>
          <a:p>
            <a:pPr algn="just">
              <a:lnSpc>
                <a:spcPct val="90000"/>
              </a:lnSpc>
            </a:pPr>
            <a:r>
              <a:rPr lang="ru-RU" sz="2400" b="1" dirty="0"/>
              <a:t>Чистота помещения, </a:t>
            </a:r>
            <a:r>
              <a:rPr lang="ru-RU" sz="2400" b="1" dirty="0" smtClean="0"/>
              <a:t>эстетичность.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Санитарно-гигиенические условия: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800" dirty="0"/>
              <a:t>Чистота классной </a:t>
            </a:r>
            <a:r>
              <a:rPr lang="ru-RU" sz="2800" dirty="0" smtClean="0"/>
              <a:t>доски;</a:t>
            </a:r>
            <a:endParaRPr lang="ru-RU" sz="2800" dirty="0"/>
          </a:p>
          <a:p>
            <a:pPr algn="just">
              <a:lnSpc>
                <a:spcPct val="90000"/>
              </a:lnSpc>
            </a:pPr>
            <a:r>
              <a:rPr lang="ru-RU" sz="2800" dirty="0"/>
              <a:t>Знание и учет физических и психологических особенностей каждого ученика (зрение, слух, особенности восприятия, внимание и т.д</a:t>
            </a:r>
            <a:r>
              <a:rPr lang="ru-RU" sz="2800" dirty="0" smtClean="0"/>
              <a:t>.);</a:t>
            </a:r>
            <a:endParaRPr lang="ru-RU" sz="2800" dirty="0"/>
          </a:p>
          <a:p>
            <a:pPr algn="just">
              <a:lnSpc>
                <a:spcPct val="90000"/>
              </a:lnSpc>
            </a:pPr>
            <a:r>
              <a:rPr lang="ru-RU" sz="2800" dirty="0"/>
              <a:t>Место и </a:t>
            </a:r>
            <a:r>
              <a:rPr lang="ru-RU" sz="2800" dirty="0" smtClean="0"/>
              <a:t>время </a:t>
            </a:r>
            <a:r>
              <a:rPr lang="ru-RU" sz="2800" dirty="0"/>
              <a:t>применения </a:t>
            </a:r>
            <a:r>
              <a:rPr lang="ru-RU" sz="2800" dirty="0" smtClean="0"/>
              <a:t>ИКТ;</a:t>
            </a:r>
            <a:endParaRPr lang="ru-RU" sz="2800" dirty="0"/>
          </a:p>
          <a:p>
            <a:pPr algn="just">
              <a:lnSpc>
                <a:spcPct val="90000"/>
              </a:lnSpc>
            </a:pPr>
            <a:r>
              <a:rPr lang="ru-RU" sz="2800" dirty="0"/>
              <a:t>Подготовка дидактических материалов и их соответствие требованиям к наглядным </a:t>
            </a:r>
            <a:r>
              <a:rPr lang="ru-RU" sz="2800" dirty="0" smtClean="0"/>
              <a:t>пособиям.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 ходе проведения урока: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800" dirty="0"/>
              <a:t>Создавайте атмосферу психологического комфорта на уроке, успешности учащихся в учебной </a:t>
            </a:r>
            <a:r>
              <a:rPr lang="ru-RU" sz="2800" dirty="0" smtClean="0"/>
              <a:t>деятельности;</a:t>
            </a:r>
            <a:endParaRPr lang="ru-RU" sz="2800" dirty="0"/>
          </a:p>
          <a:p>
            <a:pPr algn="just">
              <a:lnSpc>
                <a:spcPct val="90000"/>
              </a:lnSpc>
            </a:pPr>
            <a:r>
              <a:rPr lang="ru-RU" sz="2800" dirty="0"/>
              <a:t>Следите за внешней мотивацией учащихся, способствуя поддержанию </a:t>
            </a:r>
            <a:r>
              <a:rPr lang="ru-RU" sz="2800" dirty="0" smtClean="0"/>
              <a:t>работоспособности; </a:t>
            </a:r>
            <a:endParaRPr lang="ru-RU" sz="2800" dirty="0"/>
          </a:p>
          <a:p>
            <a:pPr algn="just">
              <a:lnSpc>
                <a:spcPct val="90000"/>
              </a:lnSpc>
            </a:pPr>
            <a:r>
              <a:rPr lang="ru-RU" sz="2800" dirty="0"/>
              <a:t>Средняя продолжительность одного вида учебной  деятельности не должна превышать в начальной школе 5-7 минут, в средних и старших классах 7-10 </a:t>
            </a:r>
            <a:r>
              <a:rPr lang="ru-RU" sz="2800" dirty="0" smtClean="0"/>
              <a:t>минут;</a:t>
            </a:r>
          </a:p>
          <a:p>
            <a:pPr algn="just">
              <a:lnSpc>
                <a:spcPct val="90000"/>
              </a:lnSpc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 ходе проведения урока: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800" dirty="0"/>
              <a:t>Чередуйте виды преподавания: </a:t>
            </a:r>
            <a:r>
              <a:rPr lang="ru-RU" sz="2800" dirty="0" err="1"/>
              <a:t>аудиальные</a:t>
            </a:r>
            <a:r>
              <a:rPr lang="ru-RU" sz="2800" dirty="0"/>
              <a:t>, визуальные, практические, </a:t>
            </a:r>
            <a:r>
              <a:rPr lang="ru-RU" sz="2800" dirty="0" smtClean="0"/>
              <a:t>(самостоятельная</a:t>
            </a:r>
            <a:r>
              <a:rPr lang="ru-RU" sz="2800" dirty="0"/>
              <a:t>, лабораторная работа, творческая работа и т.п</a:t>
            </a:r>
            <a:r>
              <a:rPr lang="ru-RU" sz="2800" dirty="0" smtClean="0"/>
              <a:t>.) </a:t>
            </a:r>
            <a:r>
              <a:rPr lang="ru-RU" sz="2800" dirty="0"/>
              <a:t>не менее 3 в учебном </a:t>
            </a:r>
            <a:r>
              <a:rPr lang="ru-RU" sz="2800" dirty="0" smtClean="0"/>
              <a:t>занятии;</a:t>
            </a:r>
            <a:endParaRPr lang="ru-RU" sz="2800" dirty="0"/>
          </a:p>
          <a:p>
            <a:pPr algn="just">
              <a:lnSpc>
                <a:spcPct val="80000"/>
              </a:lnSpc>
            </a:pPr>
            <a:r>
              <a:rPr lang="ru-RU" sz="2800" dirty="0"/>
              <a:t>«Знания лучше усваиваются, когда они поглощаются с аппетитом» - в активной деятельности, творчестве, </a:t>
            </a:r>
            <a:r>
              <a:rPr lang="ru-RU" sz="2800" dirty="0" smtClean="0"/>
              <a:t>самостоятельно;</a:t>
            </a:r>
            <a:endParaRPr lang="ru-RU" sz="2800" dirty="0"/>
          </a:p>
          <a:p>
            <a:pPr algn="just">
              <a:lnSpc>
                <a:spcPct val="80000"/>
              </a:lnSpc>
            </a:pPr>
            <a:r>
              <a:rPr lang="ru-RU" sz="2800" dirty="0"/>
              <a:t>Выбор методов обучения должен соотноситься с целями урока и особенностями </a:t>
            </a:r>
            <a:r>
              <a:rPr lang="ru-RU" sz="2800" dirty="0" smtClean="0"/>
              <a:t>учащихся;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332656"/>
            <a:ext cx="7793037" cy="1462087"/>
          </a:xfrm>
        </p:spPr>
        <p:txBody>
          <a:bodyPr/>
          <a:lstStyle/>
          <a:p>
            <a:pPr algn="ctr"/>
            <a:r>
              <a:rPr lang="ru-RU" dirty="0"/>
              <a:t>В ходе проведения урока: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2800" dirty="0" smtClean="0"/>
              <a:t>Контролируйте </a:t>
            </a:r>
            <a:r>
              <a:rPr lang="ru-RU" sz="2800" dirty="0"/>
              <a:t>чередование позы учащихся на уроке в зависимости от вида работы, обязательно следите за </a:t>
            </a:r>
            <a:r>
              <a:rPr lang="ru-RU" sz="2800" dirty="0" smtClean="0"/>
              <a:t>осанкой;</a:t>
            </a:r>
            <a:endParaRPr lang="ru-RU" sz="2800" dirty="0"/>
          </a:p>
          <a:p>
            <a:pPr algn="just"/>
            <a:r>
              <a:rPr lang="ru-RU" sz="2800" dirty="0"/>
              <a:t>О</a:t>
            </a:r>
            <a:r>
              <a:rPr lang="ru-RU" sz="2800" dirty="0" smtClean="0"/>
              <a:t>бязательно </a:t>
            </a:r>
            <a:r>
              <a:rPr lang="ru-RU" sz="2800" dirty="0"/>
              <a:t>проводите на уроке 2-3 оздоровительных паузы с использованием упражнений по профилактике нарушений осанки, зрения, с элементами дыхательной гимнастики, «гимнастики для мозга» и т.п</a:t>
            </a:r>
            <a:r>
              <a:rPr lang="ru-RU" sz="2800" dirty="0" smtClean="0"/>
              <a:t>.</a:t>
            </a:r>
          </a:p>
          <a:p>
            <a:pPr algn="just"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409423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800" dirty="0" smtClean="0">
                <a:solidFill>
                  <a:srgbClr val="737A7F"/>
                </a:solidFill>
                <a:latin typeface="+mn-lt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Положительной оценки заслуживает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включение в содержательную часть урока вопросов, связанных со здоровьем и здоровым образом жизни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. Умение учителя выделить и подчеркнуть вопросы, связанные со здоровьем, является одним из критериев его педагогического профессионализма.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ходе проведения урока: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190</TotalTime>
  <Words>703</Words>
  <Application>Microsoft Office PowerPoint</Application>
  <PresentationFormat>Экран (4:3)</PresentationFormat>
  <Paragraphs>114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Палитра</vt:lpstr>
      <vt:lpstr>«Здоровьесберегающие технологии при организации  современного урока»</vt:lpstr>
      <vt:lpstr>«Чтобы сделать ребенка умным и рассудительным, сделайте его крепким и здоровым: пусть он работает, бегает, кричит, пусть он находится в постоянном движении»</vt:lpstr>
      <vt:lpstr>«Создание условий есть  основа воспитания»</vt:lpstr>
      <vt:lpstr>Требования к организации урока с позиции здоровьесбережения. </vt:lpstr>
      <vt:lpstr>Санитарно-гигиенические условия:</vt:lpstr>
      <vt:lpstr>В ходе проведения урока: </vt:lpstr>
      <vt:lpstr>В ходе проведения урока:</vt:lpstr>
      <vt:lpstr>В ходе проведения урока:</vt:lpstr>
      <vt:lpstr>В ходе проведения урока:</vt:lpstr>
      <vt:lpstr>Гигиенические критерии рациональной организации урока:</vt:lpstr>
      <vt:lpstr>Гигиенические критерии рациональной организации урока:</vt:lpstr>
      <vt:lpstr>Оздоровительные и общеукрепляющие упражнения на уроке (начальная - средняя школа):</vt:lpstr>
      <vt:lpstr>«Сильным, опытным становится педагог, который умеет анализировать свой труд» </vt:lpstr>
      <vt:lpstr>Основные элементы самоанализа урока учителем:</vt:lpstr>
      <vt:lpstr>Основные элементы самоанализа урока учителем:</vt:lpstr>
      <vt:lpstr>Структурно-функциональный аспект самоанализа урока:</vt:lpstr>
      <vt:lpstr>Аспект самооценки воспитательной стороны урока:</vt:lpstr>
      <vt:lpstr>Анализ оценки конечного результата урока:</vt:lpstr>
      <vt:lpstr>Слайд 19</vt:lpstr>
      <vt:lpstr>10 золотых правил здоровья:</vt:lpstr>
      <vt:lpstr>Слайд 21</vt:lpstr>
      <vt:lpstr>Слайд 22</vt:lpstr>
    </vt:vector>
  </TitlesOfParts>
  <Company>KOS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принципы организации  современного урока</dc:title>
  <dc:creator>ШкляроваОльга Анатольевна</dc:creator>
  <cp:lastModifiedBy>Евгений</cp:lastModifiedBy>
  <cp:revision>35</cp:revision>
  <dcterms:created xsi:type="dcterms:W3CDTF">2005-03-24T18:14:57Z</dcterms:created>
  <dcterms:modified xsi:type="dcterms:W3CDTF">2013-12-10T14:48:06Z</dcterms:modified>
</cp:coreProperties>
</file>