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gif" ContentType="image/gif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91" r:id="rId2"/>
    <p:sldId id="292" r:id="rId3"/>
    <p:sldId id="263" r:id="rId4"/>
    <p:sldId id="286" r:id="rId5"/>
    <p:sldId id="283" r:id="rId6"/>
    <p:sldId id="285" r:id="rId7"/>
    <p:sldId id="259" r:id="rId8"/>
    <p:sldId id="257" r:id="rId9"/>
    <p:sldId id="262" r:id="rId10"/>
    <p:sldId id="265" r:id="rId11"/>
    <p:sldId id="264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6" r:id="rId20"/>
    <p:sldId id="277" r:id="rId21"/>
    <p:sldId id="289" r:id="rId22"/>
    <p:sldId id="290" r:id="rId23"/>
    <p:sldId id="295" r:id="rId24"/>
    <p:sldId id="307" r:id="rId25"/>
    <p:sldId id="296" r:id="rId26"/>
    <p:sldId id="308" r:id="rId27"/>
    <p:sldId id="303" r:id="rId28"/>
    <p:sldId id="294" r:id="rId29"/>
    <p:sldId id="287" r:id="rId30"/>
    <p:sldId id="305" r:id="rId31"/>
    <p:sldId id="300" r:id="rId32"/>
    <p:sldId id="306" r:id="rId33"/>
    <p:sldId id="301" r:id="rId34"/>
    <p:sldId id="302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74;&#1075;&#1077;&#1085;&#1080;&#1081;\Desktop\&#1053;&#1086;&#1074;&#1072;&#1103;%20&#1087;&#1072;&#1087;&#1082;&#1072;\&#1082;%20&#1074;&#1099;&#1089;&#1090;&#1091;&#1087;&#1083;%207%20&#1072;&#1087;&#1088;&#1077;&#1083;&#1100;%20201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74;&#1075;&#1077;&#1085;&#1080;&#1081;\Desktop\&#1053;&#1086;&#1074;&#1072;&#1103;%20&#1087;&#1072;&#1087;&#1082;&#1072;\&#1082;%20&#1074;&#1099;&#1089;&#1090;&#1091;&#1087;&#1083;%208%20&#1072;&#1087;&#1088;&#1077;&#1083;&#1100;%20201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&#1045;&#1074;&#1075;&#1077;&#1085;&#1080;&#1081;\Desktop\&#1053;&#1086;&#1074;&#1072;&#1103;%20&#1087;&#1072;&#1087;&#1082;&#1072;\&#1082;%20&#1074;&#1099;&#1089;&#1090;&#1091;&#1087;&#1083;%209%20&#1072;&#1087;&#1088;&#1077;&#1083;&#1100;%20201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&#1045;&#1074;&#1075;&#1077;&#1085;&#1080;&#1081;\Desktop\&#1053;&#1086;&#1074;&#1072;&#1103;%20&#1087;&#1072;&#1087;&#1082;&#1072;\&#1082;%20&#1074;&#1099;&#1089;&#1090;&#1091;&#1087;&#1083;%2012%20%20&#1072;&#1087;&#1088;&#1077;&#1083;&#1100;%20201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74;&#1075;&#1077;&#1085;&#1080;&#1081;\Desktop\&#1053;&#1086;&#1074;&#1072;&#1103;%20&#1087;&#1072;&#1087;&#1082;&#1072;\&#1082;%20&#1074;&#1099;&#1089;&#1090;&#1091;&#1087;&#1083;%2013%20&#1072;&#1087;&#1088;&#1077;&#1083;&#1100;%20201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45\Desktop\&#1057;&#1077;&#1095;&#1082;&#1072;&#1088;&#1077;&#1074;&#1072;%20&#1051;&#1042;%20&#1050;&#1077;&#1084;&#1077;&#1088;&#1086;&#1074;&#1086;%20&#1072;&#1087;&#1088;&#1077;&#1083;&#1100;%202011\&#1082;%20&#1074;&#1099;&#1089;&#1090;&#1091;&#1087;&#1083;%2028%20&#1072;&#1087;&#1088;&#1077;&#1083;&#1100;%202011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&#1045;&#1074;&#1075;&#1077;&#1085;&#1080;&#1081;\Desktop\&#1053;&#1086;&#1074;&#1072;&#1103;%20&#1087;&#1072;&#1087;&#1082;&#1072;\&#1082;%20&#1074;&#1099;&#1089;&#1090;&#1091;&#1087;&#1083;%2015%20&#1072;&#1087;&#1088;&#1077;&#1083;&#1100;%202011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&#1050;&#1085;&#1080;&#1075;&#1072;1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12345\Desktop\&#1057;&#1077;&#1095;&#1082;&#1072;&#1088;&#1077;&#1074;&#1072;%20&#1051;&#1042;%20&#1050;&#1077;&#1084;&#1077;&#1088;&#1086;&#1074;&#1086;%20&#1072;&#1087;&#1088;&#1077;&#1083;&#1100;%202011\&#1082;%20&#1074;&#1099;&#1089;&#1090;&#1091;&#1087;&#1083;%2017%20&#1072;&#1087;&#1088;&#1077;&#1083;&#1100;%202011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45\Desktop\&#1057;&#1077;&#1095;&#1082;&#1072;&#1088;&#1077;&#1074;&#1072;%20&#1051;&#1042;%20&#1050;&#1077;&#1084;&#1077;&#1088;&#1086;&#1074;&#1086;%20&#1072;&#1087;&#1088;&#1077;&#1083;&#1100;%202011\&#1082;%20&#1074;&#1099;&#1089;&#1090;&#1091;&#1087;&#1083;%2018%20&#1072;&#1087;&#1088;&#1077;&#1083;&#1100;%202011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45\Desktop\&#1057;&#1077;&#1095;&#1082;&#1072;&#1088;&#1077;&#1074;&#1072;%20&#1051;&#1042;%20&#1050;&#1077;&#1084;&#1077;&#1088;&#1086;&#1074;&#1086;%20&#1072;&#1087;&#1088;&#1077;&#1083;&#1100;%202011\&#1082;%20&#1074;&#1099;&#1089;&#1090;&#1091;&#1087;&#1083;%2020%20&#1075;&#1088;&#1072;&#1092;&#1080;&#1082;%20&#1072;&#1087;&#1088;&#1077;&#1083;&#1100;%202011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45\Desktop\&#1057;&#1077;&#1095;&#1082;&#1072;&#1088;&#1077;&#1074;&#1072;%20&#1051;&#1042;%20&#1050;&#1077;&#1084;&#1077;&#1088;&#1086;&#1074;&#1086;%20&#1072;&#1087;&#1088;&#1077;&#1083;&#1100;%202011\&#1082;%20&#1074;&#1099;&#1089;&#1090;&#1091;&#1087;&#1083;%2021%20&#1072;&#1087;&#1088;&#1077;&#1083;&#1100;%202011.xlsx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12345\Desktop\&#1057;&#1077;&#1095;&#1082;&#1072;&#1088;&#1077;&#1074;&#1072;%20&#1051;&#1042;%20&#1050;&#1077;&#1084;&#1077;&#1088;&#1086;&#1074;&#1086;%20&#1072;&#1087;&#1088;&#1077;&#1083;&#1100;%202011\&#1082;%20&#1074;&#1099;&#1089;&#1090;&#1091;&#1087;&#1083;%2029%20&#1072;&#1087;&#1088;&#1077;&#1083;&#1100;%20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45\Desktop\&#1057;&#1077;&#1095;&#1082;&#1072;&#1088;&#1077;&#1074;&#1072;%20&#1051;&#1042;%20&#1050;&#1077;&#1084;&#1077;&#1088;&#1086;&#1074;&#1086;%20&#1072;&#1087;&#1088;&#1077;&#1083;&#1100;%202011\&#1082;%20&#1074;&#1099;&#1089;&#1090;&#1091;&#1087;&#1083;%2027%20&#1072;&#1087;&#1088;&#1077;&#1083;&#1100;%202011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2345\Desktop\&#1057;&#1077;&#1095;&#1082;&#1072;&#1088;&#1077;&#1074;&#1072;%20&#1051;&#1042;%20&#1050;&#1077;&#1084;&#1077;&#1088;&#1086;&#1074;&#1086;%20&#1072;&#1087;&#1088;&#1077;&#1083;&#1100;%202011\&#1082;%20&#1074;&#1099;&#1089;&#1090;&#1091;&#1087;&#1083;%2030%20&#1072;&#1087;&#1088;&#1077;&#1083;&#1100;%20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45;&#1074;&#1075;&#1077;&#1085;&#1080;&#1081;\Desktop\&#1053;&#1086;&#1074;&#1072;&#1103;%20&#1087;&#1072;&#1087;&#1082;&#1072;\&#1082;%20&#1074;&#1099;&#1089;&#1090;&#1091;&#1087;&#1083;&#1077;&#1085;&#1080;&#1102;%20&#1072;&#1087;&#1088;&#1077;&#1083;&#1100;%202011%20&#1076;&#1080;&#1072;&#1075;&#1088;&#1072;&#1084;&#1084;&#1072;3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45;&#1074;&#1075;&#1077;&#1085;&#1080;&#1081;\Desktop\&#1053;&#1086;&#1074;&#1072;&#1103;%20&#1087;&#1072;&#1087;&#1082;&#1072;\&#1082;%20&#1074;&#1099;&#1089;&#1090;&#1091;&#1087;&#1083;&#1077;&#1085;&#1080;&#1102;%20&#1072;&#1087;&#1088;&#1077;&#1083;&#1100;%202011%20&#1076;&#1080;&#1072;&#1075;&#1088;&#1072;&#1084;&#1084;&#1072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&#1045;&#1074;&#1075;&#1077;&#1085;&#1080;&#1081;\Desktop\&#1053;&#1086;&#1074;&#1072;&#1103;%20&#1087;&#1072;&#1087;&#1082;&#1072;\&#1082;%20&#1074;&#1099;&#1089;&#1090;&#1091;&#1087;&#1083;%206%20&#1072;&#1087;&#1088;&#1077;&#1083;&#1100;%20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Лист1!$A$2:$B$2</c:f>
              <c:strCache>
                <c:ptCount val="2"/>
                <c:pt idx="0">
                  <c:v>Высокий уровень</c:v>
                </c:pt>
                <c:pt idx="1">
                  <c:v>Выше среднего</c:v>
                </c:pt>
              </c:strCache>
            </c:strRef>
          </c:cat>
          <c:val>
            <c:numRef>
              <c:f>Лист1!$A$3:$B$3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2259541280742356"/>
          <c:y val="0.10395366131171142"/>
          <c:w val="0.27397994074013349"/>
          <c:h val="0.34369429678910157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2013</a:t>
            </a:r>
          </a:p>
        </c:rich>
      </c:tx>
      <c:layout>
        <c:manualLayout>
          <c:xMode val="edge"/>
          <c:yMode val="edge"/>
          <c:x val="0.44163548189416785"/>
          <c:y val="9.1330642801389597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23.4</c:v>
                </c:pt>
                <c:pt idx="1">
                  <c:v>5.5</c:v>
                </c:pt>
                <c:pt idx="2">
                  <c:v>32.300000000000004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2987287126827319E-2"/>
          <c:y val="0.26091545383846237"/>
          <c:w val="0.29947528151633945"/>
          <c:h val="0.40468188719771941"/>
        </c:manualLayout>
      </c:layout>
      <c:pie3DChart>
        <c:varyColors val="1"/>
        <c:ser>
          <c:idx val="0"/>
          <c:order val="0"/>
          <c:dLbls>
            <c:dLbl>
              <c:idx val="1"/>
              <c:layout>
                <c:manualLayout>
                  <c:x val="7.8963200517402892E-3"/>
                  <c:y val="4.7153325556419734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Лист1!$A$2:$C$2</c:f>
              <c:strCache>
                <c:ptCount val="3"/>
                <c:pt idx="0">
                  <c:v>Внутренняя мотивация</c:v>
                </c:pt>
                <c:pt idx="1">
                  <c:v>Внешняя положительная мотивация</c:v>
                </c:pt>
                <c:pt idx="2">
                  <c:v>Внешняя отрицательная мотивация</c:v>
                </c:pt>
              </c:strCache>
            </c:strRef>
          </c:cat>
          <c:val>
            <c:numRef>
              <c:f>Лист1!$A$3:$C$3</c:f>
              <c:numCache>
                <c:formatCode>General</c:formatCode>
                <c:ptCount val="3"/>
                <c:pt idx="0">
                  <c:v>5.6</c:v>
                </c:pt>
                <c:pt idx="1">
                  <c:v>0.30000000000000032</c:v>
                </c:pt>
                <c:pt idx="2">
                  <c:v>3.5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8083413888591759"/>
          <c:y val="0.31957348103297439"/>
          <c:w val="0.31916586111408457"/>
          <c:h val="0.64053029601649525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2013</a:t>
            </a:r>
          </a:p>
        </c:rich>
      </c:tx>
      <c:layout>
        <c:manualLayout>
          <c:xMode val="edge"/>
          <c:yMode val="edge"/>
          <c:x val="0.42757589582267658"/>
          <c:y val="0.12439650973724416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dLbls>
            <c:dLbl>
              <c:idx val="1"/>
              <c:layout>
                <c:manualLayout>
                  <c:x val="-4.3659186525055439E-2"/>
                  <c:y val="-4.3314844424989549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4.3</c:v>
                </c:pt>
                <c:pt idx="1">
                  <c:v>0.30000000000000032</c:v>
                </c:pt>
                <c:pt idx="2">
                  <c:v>3.1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7301151377780455E-3"/>
          <c:y val="5.9891644554707732E-2"/>
          <c:w val="0.29452373931453157"/>
          <c:h val="0.44203024751702524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6.724136051342168E-2"/>
                  <c:y val="6.6565485627911189E-2"/>
                </c:manualLayout>
              </c:layout>
              <c:showVal val="1"/>
            </c:dLbl>
            <c:dLbl>
              <c:idx val="3"/>
              <c:layout>
                <c:manualLayout>
                  <c:x val="4.8696821848455134E-2"/>
                  <c:y val="7.6488552440256638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Лист1!$A$2:$D$2</c:f>
              <c:strCache>
                <c:ptCount val="4"/>
                <c:pt idx="0">
                  <c:v>Отсутствие фрустрированности</c:v>
                </c:pt>
                <c:pt idx="1">
                  <c:v>Очень низкий уровень</c:v>
                </c:pt>
                <c:pt idx="2">
                  <c:v>Пониженный уровень</c:v>
                </c:pt>
                <c:pt idx="3">
                  <c:v>Неопределенный уровень</c:v>
                </c:pt>
              </c:strCache>
            </c:strRef>
          </c:cat>
          <c:val>
            <c:numRef>
              <c:f>Лист1!$A$3:$D$3</c:f>
              <c:numCache>
                <c:formatCode>General</c:formatCode>
                <c:ptCount val="4"/>
                <c:pt idx="0">
                  <c:v>16</c:v>
                </c:pt>
                <c:pt idx="1">
                  <c:v>28</c:v>
                </c:pt>
                <c:pt idx="2">
                  <c:v>38</c:v>
                </c:pt>
                <c:pt idx="3">
                  <c:v>12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480287756189306"/>
          <c:y val="7.6579943973909256E-2"/>
          <c:w val="0.32505214893049383"/>
          <c:h val="0.70860271586885615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2013</a:t>
            </a:r>
          </a:p>
        </c:rich>
      </c:tx>
      <c:layout>
        <c:manualLayout>
          <c:xMode val="edge"/>
          <c:yMode val="edge"/>
          <c:x val="0.43389598379465649"/>
          <c:y val="0.11083259736987434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</c:v>
                </c:pt>
                <c:pt idx="1">
                  <c:v>33</c:v>
                </c:pt>
                <c:pt idx="2">
                  <c:v>40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Ио</c:v>
                </c:pt>
                <c:pt idx="1">
                  <c:v>Ид</c:v>
                </c:pt>
                <c:pt idx="2">
                  <c:v>Ин</c:v>
                </c:pt>
                <c:pt idx="3">
                  <c:v>Ис</c:v>
                </c:pt>
                <c:pt idx="4">
                  <c:v>Ип</c:v>
                </c:pt>
                <c:pt idx="5">
                  <c:v>Им</c:v>
                </c:pt>
                <c:pt idx="6">
                  <c:v>Из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7.2</c:v>
                </c:pt>
                <c:pt idx="1">
                  <c:v>5</c:v>
                </c:pt>
                <c:pt idx="2">
                  <c:v>5.6</c:v>
                </c:pt>
                <c:pt idx="3">
                  <c:v>6.4</c:v>
                </c:pt>
                <c:pt idx="4">
                  <c:v>3.4</c:v>
                </c:pt>
                <c:pt idx="5">
                  <c:v>4.8</c:v>
                </c:pt>
                <c:pt idx="6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Ио</c:v>
                </c:pt>
                <c:pt idx="1">
                  <c:v>Ид</c:v>
                </c:pt>
                <c:pt idx="2">
                  <c:v>Ин</c:v>
                </c:pt>
                <c:pt idx="3">
                  <c:v>Ис</c:v>
                </c:pt>
                <c:pt idx="4">
                  <c:v>Ип</c:v>
                </c:pt>
                <c:pt idx="5">
                  <c:v>Им</c:v>
                </c:pt>
                <c:pt idx="6">
                  <c:v>Из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20</c:v>
                </c:pt>
                <c:pt idx="1">
                  <c:v>5</c:v>
                </c:pt>
                <c:pt idx="2">
                  <c:v>3.8</c:v>
                </c:pt>
                <c:pt idx="3">
                  <c:v>1</c:v>
                </c:pt>
                <c:pt idx="4">
                  <c:v>30</c:v>
                </c:pt>
                <c:pt idx="5">
                  <c:v>-4</c:v>
                </c:pt>
                <c:pt idx="6">
                  <c:v>9</c:v>
                </c:pt>
              </c:numCache>
            </c:numRef>
          </c:val>
        </c:ser>
        <c:marker val="1"/>
        <c:axId val="71376256"/>
        <c:axId val="71412736"/>
      </c:lineChart>
      <c:catAx>
        <c:axId val="71376256"/>
        <c:scaling>
          <c:orientation val="minMax"/>
        </c:scaling>
        <c:axPos val="b"/>
        <c:tickLblPos val="nextTo"/>
        <c:crossAx val="71412736"/>
        <c:crosses val="autoZero"/>
        <c:auto val="1"/>
        <c:lblAlgn val="ctr"/>
        <c:lblOffset val="100"/>
      </c:catAx>
      <c:valAx>
        <c:axId val="71412736"/>
        <c:scaling>
          <c:orientation val="minMax"/>
        </c:scaling>
        <c:axPos val="l"/>
        <c:majorGridlines/>
        <c:numFmt formatCode="General" sourceLinked="1"/>
        <c:tickLblPos val="nextTo"/>
        <c:crossAx val="713762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9198013656793741E-2"/>
          <c:y val="5.0586173479661729E-3"/>
          <c:w val="0.33155380509623072"/>
          <c:h val="0.48539757853403148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3.5026868066790839E-2"/>
                  <c:y val="7.1601735551751908E-2"/>
                </c:manualLayout>
              </c:layout>
              <c:showVal val="1"/>
            </c:dLbl>
            <c:dLbl>
              <c:idx val="2"/>
              <c:layout>
                <c:manualLayout>
                  <c:x val="6.0434678141467572E-2"/>
                  <c:y val="5.9328236697039904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Лист1!$A$2:$C$2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Лист1!$A$3:$C$3</c:f>
              <c:numCache>
                <c:formatCode>General</c:formatCode>
                <c:ptCount val="3"/>
                <c:pt idx="0">
                  <c:v>8</c:v>
                </c:pt>
                <c:pt idx="1">
                  <c:v>76</c:v>
                </c:pt>
                <c:pt idx="2">
                  <c:v>16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500424722343361"/>
          <c:y val="0.28208182830749146"/>
          <c:w val="0.30679703526290092"/>
          <c:h val="0.22605022748439391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2013</a:t>
            </a:r>
          </a:p>
        </c:rich>
      </c:tx>
      <c:layout>
        <c:manualLayout>
          <c:xMode val="edge"/>
          <c:yMode val="edge"/>
          <c:x val="0.43056197137533475"/>
          <c:y val="8.3708599781467996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dLbls>
            <c:dLbl>
              <c:idx val="0"/>
              <c:delete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24</c:v>
                </c:pt>
                <c:pt idx="2">
                  <c:v>76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4343871701942847E-3"/>
          <c:y val="1.9552139314537331E-3"/>
          <c:w val="0.40219742851394874"/>
          <c:h val="0.48540833771372038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Лист1!$A$2:$C$2</c:f>
              <c:strCache>
                <c:ptCount val="3"/>
                <c:pt idx="0">
                  <c:v>2 уровень</c:v>
                </c:pt>
                <c:pt idx="1">
                  <c:v>3 уровень</c:v>
                </c:pt>
                <c:pt idx="2">
                  <c:v>4 уровень</c:v>
                </c:pt>
              </c:strCache>
            </c:strRef>
          </c:cat>
          <c:val>
            <c:numRef>
              <c:f>Лист1!$A$3:$C$3</c:f>
              <c:numCache>
                <c:formatCode>General</c:formatCode>
                <c:ptCount val="3"/>
                <c:pt idx="0">
                  <c:v>12</c:v>
                </c:pt>
                <c:pt idx="1">
                  <c:v>80</c:v>
                </c:pt>
                <c:pt idx="2">
                  <c:v>8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2013</a:t>
            </a:r>
          </a:p>
        </c:rich>
      </c:tx>
      <c:layout>
        <c:manualLayout>
          <c:xMode val="edge"/>
          <c:yMode val="edge"/>
          <c:x val="0.46806250000000038"/>
          <c:y val="9.0625000000000275E-2"/>
        </c:manualLayout>
      </c:layout>
    </c:title>
    <c:plotArea>
      <c:layout>
        <c:manualLayout>
          <c:layoutTarget val="inner"/>
          <c:xMode val="edge"/>
          <c:yMode val="edge"/>
          <c:x val="0.34948769685039388"/>
          <c:y val="0.19344242125984251"/>
          <c:w val="0.37185810367454186"/>
          <c:h val="0.5577871555118110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68</c:v>
                </c:pt>
                <c:pt idx="2">
                  <c:v>28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8958385717384355E-2"/>
          <c:y val="2.819681336533993E-2"/>
          <c:w val="0.64216353347900268"/>
          <c:h val="0.9563047580347791"/>
        </c:manualLayout>
      </c:layout>
      <c:bar3DChart>
        <c:barDir val="col"/>
        <c:grouping val="stacked"/>
        <c:varyColors val="1"/>
        <c:ser>
          <c:idx val="0"/>
          <c:order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Лист1!$A$3:$D$3</c:f>
              <c:strCache>
                <c:ptCount val="4"/>
                <c:pt idx="0">
                  <c:v>Всего педагогов</c:v>
                </c:pt>
                <c:pt idx="1">
                  <c:v>После 10 лет</c:v>
                </c:pt>
                <c:pt idx="2">
                  <c:v>После 15 лет</c:v>
                </c:pt>
                <c:pt idx="3">
                  <c:v>После 20 лет</c:v>
                </c:pt>
              </c:strCache>
            </c:strRef>
          </c:cat>
          <c:val>
            <c:numRef>
              <c:f>Лист1!$A$4:$D$4</c:f>
              <c:numCache>
                <c:formatCode>General</c:formatCode>
                <c:ptCount val="4"/>
                <c:pt idx="0">
                  <c:v>100</c:v>
                </c:pt>
                <c:pt idx="1">
                  <c:v>35</c:v>
                </c:pt>
                <c:pt idx="2">
                  <c:v>40</c:v>
                </c:pt>
                <c:pt idx="3">
                  <c:v>50</c:v>
                </c:pt>
              </c:numCache>
            </c:numRef>
          </c:val>
        </c:ser>
        <c:shape val="box"/>
        <c:axId val="44471424"/>
        <c:axId val="44472960"/>
        <c:axId val="0"/>
      </c:bar3DChart>
      <c:catAx>
        <c:axId val="44471424"/>
        <c:scaling>
          <c:orientation val="minMax"/>
        </c:scaling>
        <c:delete val="1"/>
        <c:axPos val="b"/>
        <c:tickLblPos val="none"/>
        <c:crossAx val="44472960"/>
        <c:crosses val="autoZero"/>
        <c:auto val="1"/>
        <c:lblAlgn val="ctr"/>
        <c:lblOffset val="100"/>
      </c:catAx>
      <c:valAx>
        <c:axId val="44472960"/>
        <c:scaling>
          <c:orientation val="minMax"/>
        </c:scaling>
        <c:axPos val="l"/>
        <c:majorGridlines/>
        <c:numFmt formatCode="General" sourceLinked="1"/>
        <c:tickLblPos val="nextTo"/>
        <c:crossAx val="44471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770532607453198"/>
          <c:y val="0.57024346503124757"/>
          <c:w val="0.27229467392547307"/>
          <c:h val="0.30649621368162078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6634180022882452E-2"/>
          <c:y val="3.2100010053506996E-2"/>
          <c:w val="0.31327854409938882"/>
          <c:h val="0.4215351705186493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3.4083384009963816E-2"/>
                  <c:y val="8.0536171081964827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Лист1!$A$2:$C$2</c:f>
              <c:strCache>
                <c:ptCount val="3"/>
                <c:pt idx="0">
                  <c:v>Либеральный</c:v>
                </c:pt>
                <c:pt idx="1">
                  <c:v>Демократичный</c:v>
                </c:pt>
                <c:pt idx="2">
                  <c:v>Авторитарный</c:v>
                </c:pt>
              </c:strCache>
            </c:strRef>
          </c:cat>
          <c:val>
            <c:numRef>
              <c:f>Лист1!$A$3:$C$3</c:f>
              <c:numCache>
                <c:formatCode>General</c:formatCode>
                <c:ptCount val="3"/>
                <c:pt idx="0">
                  <c:v>8</c:v>
                </c:pt>
                <c:pt idx="1">
                  <c:v>36</c:v>
                </c:pt>
                <c:pt idx="2">
                  <c:v>58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2013</a:t>
            </a:r>
          </a:p>
        </c:rich>
      </c:tx>
      <c:layout>
        <c:manualLayout>
          <c:xMode val="edge"/>
          <c:yMode val="edge"/>
          <c:x val="0.37404799685640283"/>
          <c:y val="9.3676552419628564E-2"/>
        </c:manualLayout>
      </c:layout>
    </c:title>
    <c:plotArea>
      <c:layout>
        <c:manualLayout>
          <c:layoutTarget val="inner"/>
          <c:xMode val="edge"/>
          <c:yMode val="edge"/>
          <c:x val="0.24057126937751969"/>
          <c:y val="0.23824292882175271"/>
          <c:w val="0.42382793752399739"/>
          <c:h val="0.667008032875013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</c:v>
                </c:pt>
                <c:pt idx="1">
                  <c:v>60</c:v>
                </c:pt>
                <c:pt idx="2">
                  <c:v>28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1006492597522716E-4"/>
          <c:y val="0.1233825827668531"/>
          <c:w val="0.28490451987610382"/>
          <c:h val="0.41716258065753281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Лист1!$A$2:$B$2</c:f>
              <c:strCache>
                <c:ptCount val="2"/>
                <c:pt idx="0">
                  <c:v>Профессия одна из важнейших в обществе</c:v>
                </c:pt>
                <c:pt idx="1">
                  <c:v>Мало оценивается важность труда</c:v>
                </c:pt>
              </c:strCache>
            </c:strRef>
          </c:cat>
          <c:val>
            <c:numRef>
              <c:f>Лист1!$A$3:$B$3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8188015545584348"/>
          <c:y val="0.22112733583255836"/>
          <c:w val="0.35347383236322005"/>
          <c:h val="0.44572124373196276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2013</a:t>
            </a:r>
          </a:p>
        </c:rich>
      </c:tx>
      <c:layout>
        <c:manualLayout>
          <c:xMode val="edge"/>
          <c:yMode val="edge"/>
          <c:x val="0.43751962922712423"/>
          <c:y val="9.436976600756444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9893758851417931E-3"/>
          <c:y val="0.14262489072517476"/>
          <c:w val="0.27163257553451231"/>
          <c:h val="0.41678532292707088"/>
        </c:manualLayout>
      </c:layout>
      <c:pie3DChart>
        <c:varyColors val="1"/>
        <c:ser>
          <c:idx val="0"/>
          <c:order val="0"/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Лист1!$A$2:$B$2</c:f>
              <c:strCache>
                <c:ptCount val="2"/>
                <c:pt idx="0">
                  <c:v>Работа с людьми</c:v>
                </c:pt>
                <c:pt idx="1">
                  <c:v>Фактор не отмечен респондентами</c:v>
                </c:pt>
              </c:strCache>
            </c:strRef>
          </c:cat>
          <c:val>
            <c:numRef>
              <c:f>Лист1!$A$3:$B$3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8464767133496998"/>
          <c:y val="0.25376187334806238"/>
          <c:w val="0.33543176261129581"/>
          <c:h val="0.27213246494432058"/>
        </c:manualLayout>
      </c:layout>
    </c:legend>
    <c:plotVisOnly val="1"/>
  </c:chart>
  <c:txPr>
    <a:bodyPr/>
    <a:lstStyle/>
    <a:p>
      <a:pPr>
        <a:defRPr sz="2000"/>
      </a:pPr>
      <a:endParaRPr lang="ru-RU"/>
    </a:p>
  </c:tx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sz="2400" dirty="0" smtClean="0"/>
              <a:t>2013</a:t>
            </a:r>
            <a:endParaRPr lang="ru-RU" sz="2400" dirty="0"/>
          </a:p>
        </c:rich>
      </c:tx>
      <c:layout>
        <c:manualLayout>
          <c:xMode val="edge"/>
          <c:yMode val="edge"/>
          <c:x val="0.41856999478703111"/>
          <c:y val="0.1017339188313344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Кв. 1</c:v>
                </c:pt>
              </c:strCache>
            </c:strRef>
          </c:tx>
          <c:dLbls>
            <c:dLbl>
              <c:idx val="0"/>
              <c:layout>
                <c:manualLayout>
                  <c:x val="2.4186816677560295E-3"/>
                  <c:y val="-0.3492495575994583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 smtClean="0"/>
                      <a:t>100</a:t>
                    </a:r>
                    <a:endParaRPr lang="en-US" sz="3200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8.2000000000000011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Лист1!$A$2:$B$2</c:f>
              <c:strCache>
                <c:ptCount val="2"/>
                <c:pt idx="0">
                  <c:v>Работа требует постоянного творчества</c:v>
                </c:pt>
                <c:pt idx="1">
                  <c:v>Нет условий для творчества</c:v>
                </c:pt>
              </c:strCache>
            </c:strRef>
          </c:cat>
          <c:val>
            <c:numRef>
              <c:f>Лист1!$A$3:$B$3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1679638287746017"/>
          <c:y val="0.55804462481611061"/>
          <c:w val="0.27835516620896988"/>
          <c:h val="0.37220581631430388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Лист1!$A$2:$B$2</c:f>
              <c:strCache>
                <c:ptCount val="2"/>
                <c:pt idx="0">
                  <c:v>Большая зарплата</c:v>
                </c:pt>
                <c:pt idx="1">
                  <c:v>Небольшая зарплата</c:v>
                </c:pt>
              </c:strCache>
            </c:strRef>
          </c:cat>
          <c:val>
            <c:numRef>
              <c:f>Лист1!$A$3:$B$3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366509658461273"/>
          <c:y val="0.60733174525310485"/>
          <c:w val="0.30633490341539082"/>
          <c:h val="0.28001903748705181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0234765708174348E-4"/>
          <c:y val="8.8264662932996646E-2"/>
          <c:w val="0.54479460087415321"/>
          <c:h val="0.81831770604467502"/>
        </c:manualLayout>
      </c:layout>
      <c:pie3DChart>
        <c:varyColors val="1"/>
        <c:ser>
          <c:idx val="0"/>
          <c:order val="0"/>
          <c:explosion val="25"/>
          <c:dPt>
            <c:idx val="0"/>
            <c:explosion val="0"/>
          </c:dPt>
          <c:dPt>
            <c:idx val="1"/>
            <c:explosion val="0"/>
          </c:dPt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Лист1!$A$2:$B$2</c:f>
              <c:strCache>
                <c:ptCount val="2"/>
                <c:pt idx="0">
                  <c:v>Возможность самосовершенствования</c:v>
                </c:pt>
                <c:pt idx="1">
                  <c:v>Фактор не отмечен респондентами</c:v>
                </c:pt>
              </c:strCache>
            </c:strRef>
          </c:cat>
          <c:val>
            <c:numRef>
              <c:f>Лист1!$A$3:$B$3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682221139470135"/>
          <c:y val="0.23330205035383034"/>
          <c:w val="0.41709913708866181"/>
          <c:h val="0.40457169705903595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2317555621119574E-2"/>
          <c:y val="0.13367962950410944"/>
          <c:w val="0.2807877394371977"/>
          <c:h val="0.38940582001538337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4.1869011751987199E-2"/>
                  <c:y val="6.0638237521697294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Лист1!$A$2:$C$2</c:f>
              <c:strCache>
                <c:ptCount val="3"/>
                <c:pt idx="0">
                  <c:v>Тяжелые психо-эмоциональные перерузки</c:v>
                </c:pt>
                <c:pt idx="1">
                  <c:v>Значительные психо-эмоциональные перерузки</c:v>
                </c:pt>
                <c:pt idx="2">
                  <c:v>Степень нервного напряжения достаточно высока</c:v>
                </c:pt>
              </c:strCache>
            </c:strRef>
          </c:cat>
          <c:val>
            <c:numRef>
              <c:f>Лист1!$A$3:$C$3</c:f>
              <c:numCache>
                <c:formatCode>General</c:formatCode>
                <c:ptCount val="3"/>
                <c:pt idx="0">
                  <c:v>12</c:v>
                </c:pt>
                <c:pt idx="1">
                  <c:v>36</c:v>
                </c:pt>
                <c:pt idx="2">
                  <c:v>52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595276090222699"/>
          <c:y val="9.3985298928178848E-2"/>
          <c:w val="0.29306304217415952"/>
          <c:h val="0.68195633883340367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5036569811960182E-2"/>
          <c:y val="2.7799673269751232E-2"/>
          <c:w val="0.29505319730785368"/>
          <c:h val="0.46365056976692381"/>
        </c:manualLayout>
      </c:layout>
      <c:bar3DChart>
        <c:barDir val="col"/>
        <c:grouping val="stacked"/>
        <c:varyColors val="1"/>
        <c:ser>
          <c:idx val="0"/>
          <c:order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Лист1!$A$2:$C$2</c:f>
              <c:strCache>
                <c:ptCount val="3"/>
                <c:pt idx="0">
                  <c:v>Все педагоги</c:v>
                </c:pt>
                <c:pt idx="1">
                  <c:v>Педагоги с нарушением массы тела</c:v>
                </c:pt>
                <c:pt idx="2">
                  <c:v>Педагоги с нарушением опорно-двигательного аппарата</c:v>
                </c:pt>
              </c:strCache>
            </c:strRef>
          </c:cat>
          <c:val>
            <c:numRef>
              <c:f>Лист1!$A$3:$C$3</c:f>
              <c:numCache>
                <c:formatCode>General</c:formatCode>
                <c:ptCount val="3"/>
                <c:pt idx="0">
                  <c:v>100</c:v>
                </c:pt>
                <c:pt idx="1">
                  <c:v>54</c:v>
                </c:pt>
                <c:pt idx="2">
                  <c:v>70</c:v>
                </c:pt>
              </c:numCache>
            </c:numRef>
          </c:val>
        </c:ser>
        <c:shape val="box"/>
        <c:axId val="44481536"/>
        <c:axId val="45503232"/>
        <c:axId val="0"/>
      </c:bar3DChart>
      <c:catAx>
        <c:axId val="44481536"/>
        <c:scaling>
          <c:orientation val="minMax"/>
        </c:scaling>
        <c:delete val="1"/>
        <c:axPos val="b"/>
        <c:tickLblPos val="none"/>
        <c:crossAx val="45503232"/>
        <c:crosses val="autoZero"/>
        <c:auto val="1"/>
        <c:lblAlgn val="ctr"/>
        <c:lblOffset val="100"/>
      </c:catAx>
      <c:valAx>
        <c:axId val="45503232"/>
        <c:scaling>
          <c:orientation val="minMax"/>
        </c:scaling>
        <c:axPos val="l"/>
        <c:majorGridlines/>
        <c:numFmt formatCode="General" sourceLinked="1"/>
        <c:tickLblPos val="nextTo"/>
        <c:crossAx val="44481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914810420282469"/>
          <c:y val="1.4607831037165543E-2"/>
          <c:w val="0.28985540918908165"/>
          <c:h val="0.9432413643807247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400" dirty="0" smtClean="0"/>
              <a:t>2013</a:t>
            </a:r>
            <a:endParaRPr lang="ru-RU" sz="2400" dirty="0"/>
          </a:p>
        </c:rich>
      </c:tx>
      <c:layout>
        <c:manualLayout>
          <c:xMode val="edge"/>
          <c:yMode val="edge"/>
          <c:x val="0.24047838938272226"/>
          <c:y val="0.22732081332477214"/>
        </c:manualLayout>
      </c:layout>
    </c:title>
    <c:plotArea>
      <c:layout>
        <c:manualLayout>
          <c:layoutTarget val="inner"/>
          <c:xMode val="edge"/>
          <c:yMode val="edge"/>
          <c:x val="0.16311920320493598"/>
          <c:y val="0.34424852640762893"/>
          <c:w val="0.21474860499137033"/>
          <c:h val="0.584397843091268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8"/>
          <c:dPt>
            <c:idx val="2"/>
            <c:explosion val="0"/>
          </c:dPt>
          <c:dPt>
            <c:idx val="3"/>
            <c:explosion val="0"/>
          </c:dPt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Оптимальная степень психо-эмоциональных нагрузок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36</c:v>
                </c:pt>
                <c:pt idx="3">
                  <c:v>64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54697956978112627"/>
          <c:y val="0.59156604442967575"/>
          <c:w val="0.31466800599188438"/>
          <c:h val="0.27604723389627328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9012212610157685E-2"/>
          <c:y val="0.26781935207087881"/>
          <c:w val="0.45382528024819241"/>
          <c:h val="0.5995716171099218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Лист1!$A$2:$B$2</c:f>
              <c:strCache>
                <c:ptCount val="2"/>
                <c:pt idx="0">
                  <c:v>Неустойчиво благоприятен</c:v>
                </c:pt>
                <c:pt idx="1">
                  <c:v>Устойчиво благоприятен</c:v>
                </c:pt>
              </c:strCache>
            </c:strRef>
          </c:cat>
          <c:val>
            <c:numRef>
              <c:f>Лист1!$A$3:$B$3</c:f>
              <c:numCache>
                <c:formatCode>General</c:formatCode>
                <c:ptCount val="2"/>
                <c:pt idx="0">
                  <c:v>24</c:v>
                </c:pt>
                <c:pt idx="1">
                  <c:v>76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456447600768565"/>
          <c:y val="0.36393441136192584"/>
          <c:w val="0.23819333625739209"/>
          <c:h val="0.27213117727614883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400" dirty="0" smtClean="0"/>
              <a:t>2013</a:t>
            </a:r>
            <a:endParaRPr lang="ru-RU" sz="2400" dirty="0"/>
          </a:p>
        </c:rich>
      </c:tx>
      <c:layout>
        <c:manualLayout>
          <c:xMode val="edge"/>
          <c:yMode val="edge"/>
          <c:x val="0.38995995385752014"/>
          <c:y val="0.108641214915187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83</c:v>
                </c:pt>
                <c:pt idx="2">
                  <c:v>68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6762175601887861E-2"/>
          <c:y val="9.5867163408270145E-2"/>
          <c:w val="0.33163496237043705"/>
          <c:h val="0.50796120250903065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3.6219483843358935E-2"/>
                  <c:y val="7.5352738584601828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Лист1!$B$2:$D$2</c:f>
              <c:strCache>
                <c:ptCount val="3"/>
                <c:pt idx="0">
                  <c:v>Наметили свою программу здоровья и придерживаются ее</c:v>
                </c:pt>
                <c:pt idx="1">
                  <c:v>Нет никакой последовательности в реализации программы здоровья</c:v>
                </c:pt>
                <c:pt idx="2">
                  <c:v>Заботятся о своем здоровье как о "прошлогоднем снеге"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8</c:v>
                </c:pt>
                <c:pt idx="1">
                  <c:v>36</c:v>
                </c:pt>
                <c:pt idx="2">
                  <c:v>56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623984166368776"/>
          <c:y val="9.4808534787426263E-2"/>
          <c:w val="0.33396186431960601"/>
          <c:h val="0.89141747013094352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sz="2400" b="1" dirty="0"/>
              <a:t>2013</a:t>
            </a:r>
          </a:p>
        </c:rich>
      </c:tx>
      <c:layout>
        <c:manualLayout>
          <c:xMode val="edge"/>
          <c:yMode val="edge"/>
          <c:x val="0.49778848110968393"/>
          <c:y val="0.11462460243309339"/>
        </c:manualLayout>
      </c:layout>
    </c:title>
    <c:plotArea>
      <c:layout>
        <c:manualLayout>
          <c:layoutTarget val="inner"/>
          <c:xMode val="edge"/>
          <c:yMode val="edge"/>
          <c:x val="0.3508931956116928"/>
          <c:y val="0.25640843671971897"/>
          <c:w val="0.37509013675059755"/>
          <c:h val="0.645508999580052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</c:v>
                </c:pt>
                <c:pt idx="1">
                  <c:v>57</c:v>
                </c:pt>
                <c:pt idx="2">
                  <c:v>8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4855147122017903E-2"/>
          <c:y val="3.0033131544502642E-2"/>
          <c:w val="0.29710076762959337"/>
          <c:h val="0.44793580723922682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2.2435858803948411E-2"/>
                  <c:y val="8.4000106977446767E-2"/>
                </c:manualLayout>
              </c:layout>
              <c:showVal val="1"/>
            </c:dLbl>
            <c:dLbl>
              <c:idx val="1"/>
              <c:layout>
                <c:manualLayout>
                  <c:x val="-4.5568312116263811E-2"/>
                  <c:y val="6.5274334222714461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Лист1!$B$2:$E$2</c:f>
              <c:strCache>
                <c:ptCount val="4"/>
                <c:pt idx="0">
                  <c:v>Отлично</c:v>
                </c:pt>
                <c:pt idx="1">
                  <c:v>Хорошо</c:v>
                </c:pt>
                <c:pt idx="2">
                  <c:v>Удовлетворительно</c:v>
                </c:pt>
                <c:pt idx="3">
                  <c:v>Неудовлетворительно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60</c:v>
                </c:pt>
                <c:pt idx="3">
                  <c:v>28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994153165371563"/>
          <c:y val="5.8777027537253397E-2"/>
          <c:w val="0.35692064089315084"/>
          <c:h val="0.53287196687474825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2013</a:t>
            </a:r>
          </a:p>
        </c:rich>
      </c:tx>
      <c:layout>
        <c:manualLayout>
          <c:xMode val="edge"/>
          <c:yMode val="edge"/>
          <c:x val="0.44638309849087288"/>
          <c:y val="0.12010697491871861"/>
        </c:manualLayout>
      </c:layout>
    </c:title>
    <c:plotArea>
      <c:layout>
        <c:manualLayout>
          <c:layoutTarget val="inner"/>
          <c:xMode val="edge"/>
          <c:yMode val="edge"/>
          <c:x val="0.31776396322340361"/>
          <c:y val="0.2636858115023033"/>
          <c:w val="0.4212097588434493"/>
          <c:h val="0.636896281750157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</c:v>
                </c:pt>
                <c:pt idx="1">
                  <c:v>18</c:v>
                </c:pt>
                <c:pt idx="2">
                  <c:v>47</c:v>
                </c:pt>
                <c:pt idx="3">
                  <c:v>8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11146452197855965"/>
          <c:y val="0.11238335889410656"/>
          <c:w val="0.29215247644334735"/>
          <c:h val="0.45459832349122276"/>
        </c:manualLayout>
      </c:layout>
      <c:pie3DChart>
        <c:varyColors val="1"/>
        <c:ser>
          <c:idx val="0"/>
          <c:order val="0"/>
          <c:dLbls>
            <c:dLbl>
              <c:idx val="1"/>
              <c:layout>
                <c:manualLayout>
                  <c:x val="-2.1931699585062688E-2"/>
                  <c:y val="-0.13491073265345221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Лист1!$A$2:$C$2</c:f>
              <c:strCache>
                <c:ptCount val="3"/>
                <c:pt idx="0">
                  <c:v>Эмоциональное истощение</c:v>
                </c:pt>
                <c:pt idx="1">
                  <c:v>Деперсонализация</c:v>
                </c:pt>
                <c:pt idx="2">
                  <c:v>Редукция личных достижений</c:v>
                </c:pt>
              </c:strCache>
            </c:strRef>
          </c:cat>
          <c:val>
            <c:numRef>
              <c:f>Лист1!$A$3:$C$3</c:f>
              <c:numCache>
                <c:formatCode>General</c:formatCode>
                <c:ptCount val="3"/>
                <c:pt idx="0">
                  <c:v>28.4</c:v>
                </c:pt>
                <c:pt idx="1">
                  <c:v>7.6</c:v>
                </c:pt>
                <c:pt idx="2">
                  <c:v>29.9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145906546921771"/>
          <c:y val="0.15799126142788644"/>
          <c:w val="0.36854093453078235"/>
          <c:h val="0.79041709287685058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0.18775</cdr:x>
      <cdr:y>0.09684</cdr:y>
    </cdr:from>
    <cdr:to>
      <cdr:x>0.31635</cdr:x>
      <cdr:y>0.16387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60110" y="516026"/>
          <a:ext cx="100013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400" b="1" dirty="0" smtClean="0"/>
            <a:t>2012</a:t>
          </a:r>
          <a:endParaRPr lang="ru-RU" sz="2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0.14975</cdr:x>
      <cdr:y>0.01663</cdr:y>
    </cdr:from>
    <cdr:to>
      <cdr:x>0.27142</cdr:x>
      <cdr:y>0.10092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43008" y="84548"/>
          <a:ext cx="92869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400" b="1" dirty="0" smtClean="0"/>
            <a:t>2012</a:t>
          </a:r>
          <a:endParaRPr lang="ru-RU" sz="2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0.206</cdr:x>
      <cdr:y>0.09835</cdr:y>
    </cdr:from>
    <cdr:to>
      <cdr:x>0.31759</cdr:x>
      <cdr:y>0.1686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14512" y="500066"/>
          <a:ext cx="92869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400" b="1" dirty="0" smtClean="0"/>
            <a:t>2012</a:t>
          </a:r>
          <a:endParaRPr lang="ru-RU" sz="24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0.10591</cdr:x>
      <cdr:y>0.04636</cdr:y>
    </cdr:from>
    <cdr:to>
      <cdr:x>0.2728</cdr:x>
      <cdr:y>0.11971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16028" y="225714"/>
          <a:ext cx="128588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400" b="1" dirty="0" smtClean="0"/>
            <a:t>2012</a:t>
          </a:r>
          <a:endParaRPr lang="ru-RU" sz="2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0.14662</cdr:x>
      <cdr:y>0.00258</cdr:y>
    </cdr:from>
    <cdr:to>
      <cdr:x>0.3128</cdr:x>
      <cdr:y>0.07282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1570" y="13110"/>
          <a:ext cx="121444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400" b="1" dirty="0" smtClean="0"/>
            <a:t>2012</a:t>
          </a:r>
          <a:endParaRPr lang="ru-RU" sz="24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0.15197</cdr:x>
      <cdr:y>0.0025</cdr:y>
    </cdr:from>
    <cdr:to>
      <cdr:x>0.29991</cdr:x>
      <cdr:y>0.07375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47506" y="12540"/>
          <a:ext cx="121444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400" b="1" dirty="0" smtClean="0"/>
            <a:t>2012</a:t>
          </a:r>
          <a:endParaRPr lang="ru-RU" sz="24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0.09091</cdr:x>
      <cdr:y>0.09589</cdr:y>
    </cdr:from>
    <cdr:to>
      <cdr:x>0.26364</cdr:x>
      <cdr:y>0.17808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0" y="500066"/>
          <a:ext cx="135732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400" b="1" dirty="0" smtClean="0"/>
            <a:t>2012</a:t>
          </a:r>
          <a:endParaRPr lang="ru-RU" sz="24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0.08621</cdr:x>
      <cdr:y>0.11268</cdr:y>
    </cdr:from>
    <cdr:to>
      <cdr:x>0.24138</cdr:x>
      <cdr:y>0.19718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0" y="571504"/>
          <a:ext cx="128588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400" b="1" dirty="0" smtClean="0"/>
            <a:t>2012</a:t>
          </a:r>
          <a:endParaRPr lang="ru-RU" sz="2400" b="1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0.1453</cdr:x>
      <cdr:y>0.10526</cdr:y>
    </cdr:from>
    <cdr:to>
      <cdr:x>0.28205</cdr:x>
      <cdr:y>0.1579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4446" y="571504"/>
          <a:ext cx="114300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400" b="1" dirty="0" smtClean="0"/>
            <a:t>2012</a:t>
          </a:r>
          <a:endParaRPr lang="ru-RU" sz="2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37B55-B82F-4A9E-9807-AAB55CC18D33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A3F14-4AAC-4022-BE88-ADE48D3CB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A3F14-4AAC-4022-BE88-ADE48D3CB7A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E0D174-AC35-4C1C-8EC7-4342DC969BCE}" type="slidenum">
              <a:rPr lang="ru-RU"/>
              <a:pPr/>
              <a:t>31</a:t>
            </a:fld>
            <a:endParaRPr lang="ru-RU"/>
          </a:p>
        </p:txBody>
      </p:sp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EB983F3-CDCA-4CCF-B2DA-D069F5C5F879}" type="slidenum">
              <a:rPr lang="ru-RU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3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ru-RU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577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D46-D985-4153-88E9-E3FF7C9C0AB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8532-3DE4-4668-9463-D3FEDA65F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D46-D985-4153-88E9-E3FF7C9C0AB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8532-3DE4-4668-9463-D3FEDA65F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D46-D985-4153-88E9-E3FF7C9C0AB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8532-3DE4-4668-9463-D3FEDA65F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9CF81-BF97-4A57-B893-51B6C53F7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D46-D985-4153-88E9-E3FF7C9C0AB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8532-3DE4-4668-9463-D3FEDA65F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D46-D985-4153-88E9-E3FF7C9C0AB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8532-3DE4-4668-9463-D3FEDA65F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D46-D985-4153-88E9-E3FF7C9C0AB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8532-3DE4-4668-9463-D3FEDA65F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D46-D985-4153-88E9-E3FF7C9C0AB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8532-3DE4-4668-9463-D3FEDA65F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D46-D985-4153-88E9-E3FF7C9C0AB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8532-3DE4-4668-9463-D3FEDA65F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D46-D985-4153-88E9-E3FF7C9C0AB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8532-3DE4-4668-9463-D3FEDA65F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D46-D985-4153-88E9-E3FF7C9C0AB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8532-3DE4-4668-9463-D3FEDA65F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65D46-D985-4153-88E9-E3FF7C9C0AB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B8532-3DE4-4668-9463-D3FEDA65F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65D46-D985-4153-88E9-E3FF7C9C0AB7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B8532-3DE4-4668-9463-D3FEDA65F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7" y="1428736"/>
            <a:ext cx="8358214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</a:t>
            </a:r>
            <a:r>
              <a:rPr lang="ru-RU" sz="4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ЗдОровьесберегающая</a:t>
            </a:r>
            <a:endParaRPr lang="ru-RU" sz="40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Деятельность в образовательном пространстве 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школы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»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5429264"/>
            <a:ext cx="758797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(Сечкарева Л.В., педагог-психолог</a:t>
            </a:r>
          </a:p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МБОУ «</a:t>
            </a:r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Промышленновская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СОШ № 56»)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4" descr="Логотип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8" y="0"/>
            <a:ext cx="2214562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85786" y="1357298"/>
          <a:ext cx="80648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14414" y="0"/>
            <a:ext cx="696524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Мотивация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Профессиональной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деятельности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250030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2012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4071942"/>
          <a:ext cx="4191008" cy="2960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14348" y="1988840"/>
          <a:ext cx="7704856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00100" y="214290"/>
            <a:ext cx="74430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Уровень социальной</a:t>
            </a:r>
          </a:p>
          <a:p>
            <a:pPr algn="ctr"/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фрустрированности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357222" y="3714728"/>
          <a:ext cx="4429156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0452" y="116632"/>
            <a:ext cx="82169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Уровень субъективного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контроля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14348" y="2071678"/>
          <a:ext cx="7858180" cy="413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14348" y="1772816"/>
          <a:ext cx="7308304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8209" y="273422"/>
            <a:ext cx="8681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Уровень </a:t>
            </a:r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рефлексивности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357222" y="3508380"/>
          <a:ext cx="5143536" cy="334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42910" y="1857364"/>
          <a:ext cx="799288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682575" y="345430"/>
            <a:ext cx="57927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Умение слушать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8794" y="157161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2012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857288" y="371475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00034" y="1844824"/>
          <a:ext cx="8208912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-76702" y="561454"/>
            <a:ext cx="91521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Стиль общения с классом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142908" y="3468678"/>
          <a:ext cx="5334016" cy="3389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42910" y="1643050"/>
          <a:ext cx="785818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14348" y="428604"/>
            <a:ext cx="81257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Удовлетворённость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Избранной профессией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285784" y="3786190"/>
          <a:ext cx="3929090" cy="2960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428604"/>
            <a:ext cx="81257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Удовлетворённость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Избранной профессией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1785926"/>
          <a:ext cx="8286808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-428660" y="4111620"/>
          <a:ext cx="4262446" cy="2746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42910" y="1500174"/>
          <a:ext cx="7858180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14348" y="428604"/>
            <a:ext cx="81257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Удовлетворённость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Избранной профессией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57224" y="1785926"/>
          <a:ext cx="757242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14348" y="428604"/>
            <a:ext cx="81257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Удовлетворённость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Избранной профессией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57166"/>
            <a:ext cx="7032311" cy="48320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«Будьте добрыми, </a:t>
            </a:r>
          </a:p>
          <a:p>
            <a:pPr algn="ctr"/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Если захотите;</a:t>
            </a:r>
          </a:p>
          <a:p>
            <a:pPr algn="ctr"/>
            <a:endParaRPr lang="ru-RU" sz="1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Будьте мудрыми,</a:t>
            </a:r>
          </a:p>
          <a:p>
            <a:pPr algn="ctr"/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если сможете;</a:t>
            </a:r>
          </a:p>
          <a:p>
            <a:pPr algn="ctr"/>
            <a:endParaRPr lang="ru-RU" sz="10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Но здоровыми вы</a:t>
            </a:r>
          </a:p>
          <a:p>
            <a:pPr algn="ctr"/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Должны </a:t>
            </a:r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Быть всегда!»</a:t>
            </a:r>
            <a:endParaRPr lang="ru-RU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5572140"/>
            <a:ext cx="26934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Конфуций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6" descr="Совенок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857760"/>
            <a:ext cx="1976526" cy="177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428604"/>
            <a:ext cx="81257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Удовлетворённость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Избранной профессией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57224" y="1928802"/>
          <a:ext cx="7786742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57158" y="1428736"/>
          <a:ext cx="8358246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8596" y="142852"/>
            <a:ext cx="830990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Психоэмоциональные</a:t>
            </a:r>
            <a:endParaRPr lang="ru-RU" sz="5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нагрузки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1214478" y="2928934"/>
          <a:ext cx="1185870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28662" y="1643050"/>
          <a:ext cx="7715304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1538" y="357166"/>
            <a:ext cx="69520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Психологический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Климат коллектива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738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РЕЗУЛЬТАТ!!!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(КОГНИТИВНЫЙ КРИТЕРИЙ)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Положительная динамика количества педагогов, владеющих знаниями о формировании ЗОЖ,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здоровьесберегающих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технологиях, закономерностях сохранения и укрепления здоровья;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(ИНСТРУМЕНТАЛЬНО - ДЕЯТЕЛЬНОСТНЫЙ КРИТЕРИЙ) </a:t>
            </a:r>
          </a:p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latin typeface="Arial" pitchFamily="34" charset="0"/>
              </a:rPr>
              <a:t>Положительная динамика количества педагогов, реализующих на практике ЗОЖ, </a:t>
            </a:r>
            <a:r>
              <a:rPr lang="ru-RU" sz="2400" dirty="0" err="1" smtClean="0">
                <a:latin typeface="Arial" pitchFamily="34" charset="0"/>
              </a:rPr>
              <a:t>здоровьесберегающие</a:t>
            </a:r>
            <a:r>
              <a:rPr lang="ru-RU" sz="2400" dirty="0" smtClean="0">
                <a:latin typeface="Arial" pitchFamily="34" charset="0"/>
              </a:rPr>
              <a:t> технологии, активно участвующих в общественной жизни, рост процента педагогов способных к </a:t>
            </a:r>
            <a:r>
              <a:rPr lang="ru-RU" sz="2400" dirty="0" err="1" smtClean="0">
                <a:latin typeface="Arial" pitchFamily="34" charset="0"/>
              </a:rPr>
              <a:t>саморегуляции</a:t>
            </a:r>
            <a:r>
              <a:rPr lang="ru-RU" sz="2400" dirty="0" smtClean="0">
                <a:latin typeface="Arial" pitchFamily="34" charset="0"/>
              </a:rPr>
              <a:t> эмоционального состояния, рефлексии;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РЕЗУЛЬТАТ!!!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(МОТИВАЦИОННО – ВОЛЕВОЙ КРИТЕРИЙ)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Положительные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отзывы о реализуемой программе;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(ЭМОЦИОНАЛЬНЫЙ КРИТЕРИЙ) </a:t>
            </a:r>
          </a:p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latin typeface="Arial" pitchFamily="34" charset="0"/>
              </a:rPr>
              <a:t>Позитивные эмоции, удовлетворенность проводимыми мероприятиями;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Arial" pitchFamily="34" charset="0"/>
            </a:endParaRPr>
          </a:p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(АДАПТИВНО - РЕСУРСНЫЙ КРИТЕРИЙ)</a:t>
            </a:r>
          </a:p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latin typeface="Arial" pitchFamily="34" charset="0"/>
              </a:rPr>
              <a:t>Практическое применение участниками </a:t>
            </a:r>
            <a:r>
              <a:rPr lang="ru-RU" sz="2400" dirty="0" err="1" smtClean="0">
                <a:latin typeface="Arial" pitchFamily="34" charset="0"/>
              </a:rPr>
              <a:t>воспитательно</a:t>
            </a:r>
            <a:r>
              <a:rPr lang="ru-RU" sz="2400" dirty="0" smtClean="0">
                <a:latin typeface="Arial" pitchFamily="34" charset="0"/>
              </a:rPr>
              <a:t> – образовательного процесса теоретических материалов и практических рекомендаций.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" y="0"/>
            <a:ext cx="9144000" cy="1511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Выводы: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Повысился уровень физической активности педагогов;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общении с классом  преобладает демократический стиль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общения;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Повысился уровень удовлетворенности выбранной профессией;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Большинство не испытывают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психоэмоциональные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перегрузки;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Увеличился уровень знаний по вопросам сохранения и  укреп-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собственного здоровья и здоровья учащихся;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Вырос процент педагогов наметивших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свою программу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здоровья,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снизился процент тех, кто заботится о своем здоровье как 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«прошлогоднем снеге»;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714884"/>
            <a:ext cx="90725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643445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Большинство педагогов ведут здоровый образ жизни;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Высокий уровень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сформированности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качеств педагога;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Высокий процент целеустремленных педагогов;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Большинство педагогов подчеркивают важность своей профессии, развитие творческого потенциала, возможность самосовершенствоваться;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Высокий уровень ответственности и субъективного контроля над любыми значимыми ситуациями;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целом, благоприятный психологический климат в коллективе;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Каждый педагог владеет методами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самооценки, самоконтроля,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самокоррекции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Уменьшился уровень внутренней мотивации, уровень внешней отрицательной мотивации;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Осталось разочарование, связанное с низкой заработной платой;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Характерно профессиональное, в частности, эмоциональное истощение.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4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деятельности :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Внедрена программа «Формирование компетентности педагога в аспекте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здоровьесберегающей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деятельности школы»;</a:t>
            </a:r>
            <a:endParaRPr lang="ru-RU" sz="2400" b="1" dirty="0" smtClean="0">
              <a:latin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Разработаны уроки, внеклассные мероприятия, статьи, внеурочные занятия, программы по теме здоровья;</a:t>
            </a:r>
            <a:endParaRPr lang="ru-RU" sz="2400" dirty="0" smtClean="0">
              <a:latin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Проведены проблемно - ориентированные семинары, педагогические советы, МО для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руководителей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использован диагностический инструментарий;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Собран и распространяется наглядный информационно – методический материал и видеоматериал с опытом оздоровительно – просветительской работы ОУ;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Вовлечены родители в совместную со школой деятельность по формированию культуры здорового и безопасного образа жизни у обучающихся;</a:t>
            </a:r>
            <a:endParaRPr lang="en-US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Разработаны методические рекомендации по оценке готовности педагога к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здоровьесберегающей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деятельности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формированию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здоровьесберегающей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компетентности педагогов в процессе повышения квалификации.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endParaRPr lang="ru-RU" sz="24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6663" y="291092"/>
            <a:ext cx="55499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рекомендации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714488"/>
            <a:ext cx="80724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Начинайте каждый день с чувством радости.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Поддерживайте это состояние в течение дня.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Прежде чем дать волю гневу, сосчитайте до десяти.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Ощущайте себя хозяином и властелином своей судьбы.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Относитесь к людям так, как вы хотели бы чтобы люди   </a:t>
            </a:r>
          </a:p>
          <a:p>
            <a:r>
              <a:rPr lang="ru-RU" sz="2400" dirty="0" smtClean="0"/>
              <a:t>     относились к вам.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Питайтесь регулярно и разнообразно.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Исключайте жареную, жирную пищу, алкоголь.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Увеличьте потребление  овощей, фруктов, рыбы, мяса,</a:t>
            </a:r>
          </a:p>
          <a:p>
            <a:r>
              <a:rPr lang="ru-RU" sz="2400" dirty="0" smtClean="0"/>
              <a:t>     молочных продуктов.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Не переедайте на ночь.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6663" y="291092"/>
            <a:ext cx="55499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рекомендации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785926"/>
            <a:ext cx="75724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Спите не менее 8-ми часов в сутки.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Занимайтесь физическими упражнениями.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Старайтесь больше бывать на свежем воздухе.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Любите свою душу и тело, старайтесь окружить их</a:t>
            </a:r>
          </a:p>
          <a:p>
            <a:r>
              <a:rPr lang="ru-RU" sz="2400" dirty="0" smtClean="0"/>
              <a:t>     комфортом.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Не надейся на Бога</a:t>
            </a:r>
          </a:p>
          <a:p>
            <a:r>
              <a:rPr lang="ru-RU" sz="2400" dirty="0" smtClean="0"/>
              <a:t>     И не верь чудесам,</a:t>
            </a:r>
          </a:p>
          <a:p>
            <a:r>
              <a:rPr lang="ru-RU" sz="2400" dirty="0" smtClean="0"/>
              <a:t>     Есть одна лишь подмога:</a:t>
            </a:r>
          </a:p>
          <a:p>
            <a:r>
              <a:rPr lang="ru-RU" sz="2400" dirty="0" smtClean="0"/>
              <a:t>     Помоги себе сам!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00100" y="1844824"/>
          <a:ext cx="7416824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89916" y="404664"/>
            <a:ext cx="701121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сформированность</a:t>
            </a:r>
            <a:endParaRPr lang="ru-RU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качеств педагога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333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i="1" smtClean="0">
                <a:solidFill>
                  <a:schemeClr val="accent2"/>
                </a:solidFill>
              </a:rPr>
              <a:t>Если ты подаришь кому-то радость, жизнь подарит тебе счастье!!!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284538"/>
            <a:ext cx="4356100" cy="18002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3200" b="1" smtClean="0"/>
              <a:t>ГЛАВНЫЙ СЕКРЕТ</a:t>
            </a:r>
            <a:r>
              <a:rPr lang="ru-RU" sz="3200" smtClean="0"/>
              <a:t>–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32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3200" b="1" smtClean="0"/>
              <a:t>УЛЫБКА!!!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557338"/>
            <a:ext cx="4392612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.</a:t>
            </a:r>
          </a:p>
        </p:txBody>
      </p:sp>
      <p:pic>
        <p:nvPicPr>
          <p:cNvPr id="52229" name="Picture 5" descr="3385406_bela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90763"/>
            <a:ext cx="3960813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57200" y="273050"/>
            <a:ext cx="8229600" cy="1144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1604963"/>
            <a:ext cx="4014788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10440"/>
          <a:lstStyle/>
          <a:p>
            <a:pPr marL="342900" indent="-336550">
              <a:lnSpc>
                <a:spcPct val="98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800" b="1" i="1">
                <a:solidFill>
                  <a:srgbClr val="000000"/>
                </a:solidFill>
                <a:latin typeface="Monotype Corsiva" pitchFamily="64" charset="0"/>
              </a:rPr>
              <a:t>  </a:t>
            </a:r>
            <a:r>
              <a:rPr lang="ru-RU" sz="3200" b="1" i="1">
                <a:solidFill>
                  <a:srgbClr val="000000"/>
                </a:solidFill>
                <a:latin typeface="Monotype Corsiva" pitchFamily="64" charset="0"/>
              </a:rPr>
              <a:t>Я слышу – я забываю, </a:t>
            </a:r>
          </a:p>
          <a:p>
            <a:pPr marL="342900" indent="-336550">
              <a:lnSpc>
                <a:spcPct val="97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3200" b="1" i="1">
                <a:solidFill>
                  <a:srgbClr val="000000"/>
                </a:solidFill>
                <a:latin typeface="Monotype Corsiva" pitchFamily="64" charset="0"/>
              </a:rPr>
              <a:t>  я вижу – я запоминаю,</a:t>
            </a:r>
          </a:p>
          <a:p>
            <a:pPr marL="342900" indent="-336550">
              <a:lnSpc>
                <a:spcPct val="97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3200" b="1" i="1">
                <a:solidFill>
                  <a:srgbClr val="000000"/>
                </a:solidFill>
                <a:latin typeface="Monotype Corsiva" pitchFamily="64" charset="0"/>
              </a:rPr>
              <a:t> я делаю – я усваиваю</a:t>
            </a:r>
          </a:p>
          <a:p>
            <a:pPr marL="342900" indent="-336550">
              <a:lnSpc>
                <a:spcPct val="97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400" b="1" i="1">
              <a:solidFill>
                <a:srgbClr val="000000"/>
              </a:solidFill>
              <a:latin typeface="Monotype Corsiva" pitchFamily="64" charset="0"/>
            </a:endParaRPr>
          </a:p>
          <a:p>
            <a:pPr marL="342900" indent="-336550">
              <a:lnSpc>
                <a:spcPct val="97000"/>
              </a:lnSpc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400" b="1" i="1">
              <a:solidFill>
                <a:srgbClr val="000000"/>
              </a:solidFill>
              <a:latin typeface="Monotype Corsiva" pitchFamily="64" charset="0"/>
            </a:endParaRPr>
          </a:p>
          <a:p>
            <a:pPr marL="342900" indent="-336550" algn="r">
              <a:lnSpc>
                <a:spcPct val="97000"/>
              </a:lnSpc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b="1">
                <a:solidFill>
                  <a:srgbClr val="000000"/>
                </a:solidFill>
                <a:latin typeface="Monotype Corsiva" pitchFamily="64" charset="0"/>
              </a:rPr>
              <a:t>Китайская мудрость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360363"/>
            <a:ext cx="4500562" cy="6119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5400" smtClean="0"/>
              <a:t>Спасибо за внимание!</a:t>
            </a:r>
            <a:r>
              <a:rPr lang="en-US" sz="5400" smtClean="0"/>
              <a:t/>
            </a:r>
            <a:br>
              <a:rPr lang="en-US" sz="5400" smtClean="0"/>
            </a:br>
            <a:endParaRPr lang="ru-RU" sz="5400" smtClean="0"/>
          </a:p>
        </p:txBody>
      </p:sp>
      <p:sp>
        <p:nvSpPr>
          <p:cNvPr id="5427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Пусть в этот год исполняются самые несбыточные мечты и самые нереальные желания!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Пусть листы календаря сменяются, оставляя в памяти яркие события года!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Пусть снежинки, тая на ладошках, дарят надежду на изменения к лучшему!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Пусть свечи, которые вы зажгли в праздничный вечер поддерживают огонь приятных эмоций все 365 дней года, а их тепло согревает сердца и души, день за днем даря улыбки!</a:t>
            </a:r>
            <a:br>
              <a:rPr lang="ru-RU" sz="1800" smtClean="0"/>
            </a:b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Всего вам большого и светлого... </a:t>
            </a:r>
          </a:p>
        </p:txBody>
      </p:sp>
      <p:pic>
        <p:nvPicPr>
          <p:cNvPr id="54276" name="Picture 8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1440" tIns="45720" rIns="91440" bIns="45720" anchorCtr="0">
            <a:normAutofit fontScale="90000"/>
          </a:bodyPr>
          <a:lstStyle/>
          <a:p>
            <a:r>
              <a:rPr lang="ru-RU" sz="3600" b="1" smtClean="0">
                <a:effectLst/>
              </a:rPr>
              <a:t>РЕФЛЕКСИЯ</a:t>
            </a:r>
            <a:br>
              <a:rPr lang="ru-RU" sz="3600" b="1" smtClean="0">
                <a:effectLst/>
              </a:rPr>
            </a:br>
            <a:endParaRPr lang="ru-RU" sz="3600" b="1" smtClean="0">
              <a:effectLst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28670"/>
            <a:ext cx="8229600" cy="5197493"/>
          </a:xfrm>
        </p:spPr>
        <p:txBody>
          <a:bodyPr lIns="91440" tIns="45720" rIns="91440" bIns="45720"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«Великая цель образования – это не знания, а действие»</a:t>
            </a:r>
          </a:p>
          <a:p>
            <a:pPr algn="r">
              <a:buNone/>
            </a:pPr>
            <a:r>
              <a:rPr lang="ru-RU" b="1" dirty="0" smtClean="0"/>
              <a:t>Герберт Спенсер</a:t>
            </a:r>
          </a:p>
          <a:p>
            <a:r>
              <a:rPr lang="ru-RU" b="1" dirty="0" smtClean="0"/>
              <a:t>Я понял…………</a:t>
            </a:r>
          </a:p>
          <a:p>
            <a:r>
              <a:rPr lang="ru-RU" b="1" dirty="0" smtClean="0"/>
              <a:t>Мне показалось сложным………..</a:t>
            </a:r>
          </a:p>
          <a:p>
            <a:r>
              <a:rPr lang="ru-RU" b="1" dirty="0" smtClean="0"/>
              <a:t>Хотелось бы  изучить ……………..</a:t>
            </a:r>
          </a:p>
          <a:p>
            <a:r>
              <a:rPr lang="ru-RU" b="1" dirty="0" smtClean="0"/>
              <a:t>Я буду применять в своей  практике…………….</a:t>
            </a:r>
          </a:p>
          <a:p>
            <a:pPr>
              <a:buNone/>
            </a:pPr>
            <a:r>
              <a:rPr lang="ru-RU" b="1" dirty="0" smtClean="0"/>
              <a:t>    «Плохой учитель преподносит истину, а хороший учит её находить» </a:t>
            </a:r>
          </a:p>
          <a:p>
            <a:pPr algn="r">
              <a:buNone/>
            </a:pPr>
            <a:r>
              <a:rPr lang="ru-RU" b="1" dirty="0" smtClean="0"/>
              <a:t>А. </a:t>
            </a:r>
            <a:r>
              <a:rPr lang="ru-RU" b="1" dirty="0" err="1" smtClean="0"/>
              <a:t>Дистерверг</a:t>
            </a:r>
            <a:endParaRPr lang="ru-RU" b="1" dirty="0" smtClean="0"/>
          </a:p>
          <a:p>
            <a:pPr>
              <a:buNone/>
            </a:pPr>
            <a:endParaRPr lang="ru-RU" b="1" dirty="0" smtClean="0"/>
          </a:p>
        </p:txBody>
      </p:sp>
      <p:sp>
        <p:nvSpPr>
          <p:cNvPr id="3686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ru-RU" dirty="0">
              <a:latin typeface="Times New Roman" pitchFamily="1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2"/>
          <p:cNvSpPr txBox="1">
            <a:spLocks noChangeArrowheads="1"/>
          </p:cNvSpPr>
          <p:nvPr/>
        </p:nvSpPr>
        <p:spPr bwMode="auto">
          <a:xfrm>
            <a:off x="857250" y="500063"/>
            <a:ext cx="74295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Arial" charset="0"/>
              </a:rPr>
              <a:t>Благодарю за внимание!</a:t>
            </a:r>
          </a:p>
        </p:txBody>
      </p:sp>
      <p:sp>
        <p:nvSpPr>
          <p:cNvPr id="49155" name="TextBox 3"/>
          <p:cNvSpPr txBox="1">
            <a:spLocks noChangeArrowheads="1"/>
          </p:cNvSpPr>
          <p:nvPr/>
        </p:nvSpPr>
        <p:spPr bwMode="auto">
          <a:xfrm>
            <a:off x="5143500" y="5143500"/>
            <a:ext cx="3643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solidFill>
                <a:srgbClr val="7030A0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5" name="Picture 3" descr="анимированные картинк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4" y="1571625"/>
            <a:ext cx="6357959" cy="434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0"/>
            <a:ext cx="718106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Нарушения нервно-</a:t>
            </a:r>
          </a:p>
          <a:p>
            <a:pPr algn="ctr"/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Психического </a:t>
            </a:r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состояния</a:t>
            </a:r>
          </a:p>
          <a:p>
            <a:pPr algn="ctr"/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Здоровья </a:t>
            </a:r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педагогов:</a:t>
            </a:r>
            <a:endParaRPr lang="ru-RU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857224" y="1857364"/>
          <a:ext cx="7643866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2"/>
            <a:ext cx="85175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Профессиональные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Заболевания педагогов: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7127" y="2143116"/>
            <a:ext cx="871687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400" dirty="0" smtClean="0"/>
              <a:t> ларингит;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/>
              <a:t> синдром хронической усталости;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/>
              <a:t> остеохондроз</a:t>
            </a:r>
            <a:r>
              <a:rPr lang="en-US" sz="4400" dirty="0" smtClean="0"/>
              <a:t>;</a:t>
            </a:r>
            <a:endParaRPr lang="ru-RU" sz="4400" dirty="0" smtClean="0"/>
          </a:p>
          <a:p>
            <a:pPr>
              <a:buFont typeface="Wingdings" pitchFamily="2" charset="2"/>
              <a:buChar char="Ø"/>
            </a:pPr>
            <a:r>
              <a:rPr lang="ru-RU" sz="4400" dirty="0" smtClean="0"/>
              <a:t> гиподинамия</a:t>
            </a:r>
            <a:r>
              <a:rPr lang="en-US" sz="4400" dirty="0" smtClean="0"/>
              <a:t>.</a:t>
            </a:r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0"/>
            <a:ext cx="8215370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Нарушения состояния</a:t>
            </a:r>
          </a:p>
          <a:p>
            <a:pPr algn="ctr"/>
            <a:r>
              <a:rPr lang="ru-RU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Здоровья </a:t>
            </a:r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педагогов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71604" y="1785926"/>
          <a:ext cx="6929486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214414" y="4071942"/>
          <a:ext cx="3500462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00298" y="157161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2012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11560" y="1412776"/>
          <a:ext cx="77768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404664"/>
            <a:ext cx="8271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Отношение к здоровью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500098" y="3786190"/>
          <a:ext cx="5286412" cy="3071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60648"/>
            <a:ext cx="72191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Уровень физической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активности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642910" y="1772816"/>
          <a:ext cx="7632848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-142908" y="3786190"/>
          <a:ext cx="4476760" cy="2960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-142908" y="1571612"/>
          <a:ext cx="8322702" cy="5084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158" y="285728"/>
            <a:ext cx="84108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Опросник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на выгорание</a:t>
            </a:r>
          </a:p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(MBI)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357222" y="3786190"/>
          <a:ext cx="4500594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874</Words>
  <Application>Microsoft Office PowerPoint</Application>
  <PresentationFormat>Экран (4:3)</PresentationFormat>
  <Paragraphs>222</Paragraphs>
  <Slides>34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Если ты подаришь кому-то радость, жизнь подарит тебе счастье!!!</vt:lpstr>
      <vt:lpstr>Слайд 31</vt:lpstr>
      <vt:lpstr>Спасибо за внимание! </vt:lpstr>
      <vt:lpstr>РЕФЛЕКСИЯ </vt:lpstr>
      <vt:lpstr>Слайд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Евгений</dc:creator>
  <cp:lastModifiedBy>Виктория</cp:lastModifiedBy>
  <cp:revision>204</cp:revision>
  <dcterms:created xsi:type="dcterms:W3CDTF">2011-04-26T08:23:34Z</dcterms:created>
  <dcterms:modified xsi:type="dcterms:W3CDTF">2013-12-14T09:50:25Z</dcterms:modified>
</cp:coreProperties>
</file>