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71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1556792"/>
            <a:ext cx="792088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Технология развития критического мышления через чтение и </a:t>
            </a:r>
            <a:r>
              <a:rPr lang="ru-RU" sz="4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письмо</a:t>
            </a:r>
          </a:p>
          <a:p>
            <a:pPr algn="ctr"/>
            <a:endParaRPr lang="ru-RU" sz="4800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Мастер -класс</a:t>
            </a:r>
            <a:endParaRPr lang="ru-RU" sz="32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71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48680"/>
            <a:ext cx="770485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Возврат к </a:t>
            </a:r>
          </a:p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«Ключевым  словам»</a:t>
            </a:r>
          </a:p>
          <a:p>
            <a:pPr algn="ctr"/>
            <a:endParaRPr lang="ru-RU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Санта 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Клаус</a:t>
            </a:r>
          </a:p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Индейка с каштанами</a:t>
            </a:r>
          </a:p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Дед Мороз</a:t>
            </a:r>
          </a:p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Оливье</a:t>
            </a:r>
          </a:p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Чулок для подарков</a:t>
            </a:r>
          </a:p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Пер </a:t>
            </a:r>
            <a:r>
              <a:rPr lang="ru-RU" sz="4000" dirty="0" err="1">
                <a:solidFill>
                  <a:schemeClr val="accent1">
                    <a:lumMod val="75000"/>
                  </a:schemeClr>
                </a:solidFill>
              </a:rPr>
              <a:t>Ноэль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User12\Desktop\Santa002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1358900"/>
            <a:ext cx="1562100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12\Desktop\divers1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005065"/>
            <a:ext cx="1296144" cy="247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54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831" y="836712"/>
            <a:ext cx="7128791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0070C0"/>
                </a:solidFill>
              </a:rPr>
              <a:t>Синквейн</a:t>
            </a:r>
            <a:endParaRPr lang="ru-RU" sz="4800" b="1" dirty="0" smtClean="0">
              <a:solidFill>
                <a:srgbClr val="0070C0"/>
              </a:solidFill>
            </a:endParaRPr>
          </a:p>
          <a:p>
            <a:pPr algn="ctr"/>
            <a:endParaRPr lang="ru-RU" sz="2800" b="1" dirty="0" smtClean="0">
              <a:solidFill>
                <a:srgbClr val="0070C0"/>
              </a:solidFill>
            </a:endParaRPr>
          </a:p>
          <a:p>
            <a:r>
              <a:rPr lang="ru-RU" sz="3200" dirty="0" smtClean="0">
                <a:solidFill>
                  <a:srgbClr val="0070C0"/>
                </a:solidFill>
              </a:rPr>
              <a:t>1-я строка – </a:t>
            </a:r>
            <a:r>
              <a:rPr lang="ru-RU" sz="3200" b="1" dirty="0" smtClean="0">
                <a:solidFill>
                  <a:srgbClr val="0070C0"/>
                </a:solidFill>
              </a:rPr>
              <a:t>1 существительное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2-я строка – </a:t>
            </a:r>
            <a:r>
              <a:rPr lang="ru-RU" sz="3200" b="1" dirty="0" smtClean="0">
                <a:solidFill>
                  <a:srgbClr val="0070C0"/>
                </a:solidFill>
              </a:rPr>
              <a:t>2 прилагательных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3-я строка – </a:t>
            </a:r>
            <a:r>
              <a:rPr lang="ru-RU" sz="3200" b="1" dirty="0" smtClean="0">
                <a:solidFill>
                  <a:srgbClr val="0070C0"/>
                </a:solidFill>
              </a:rPr>
              <a:t>3 глагола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4-я строка – </a:t>
            </a:r>
            <a:r>
              <a:rPr lang="ru-RU" sz="3200" b="1" dirty="0" smtClean="0">
                <a:solidFill>
                  <a:srgbClr val="0070C0"/>
                </a:solidFill>
              </a:rPr>
              <a:t>фраза из 4-х слов, показывающая свое отношение к теме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5-я строка – </a:t>
            </a:r>
            <a:r>
              <a:rPr lang="ru-RU" sz="3200" b="1" dirty="0" smtClean="0">
                <a:solidFill>
                  <a:srgbClr val="0070C0"/>
                </a:solidFill>
              </a:rPr>
              <a:t>существительное - синоним 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35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548680"/>
            <a:ext cx="648072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Продолжите фразы</a:t>
            </a:r>
          </a:p>
          <a:p>
            <a:endParaRPr lang="ru-RU" sz="4000" b="1" dirty="0" smtClean="0">
              <a:solidFill>
                <a:srgbClr val="0070C0"/>
              </a:solidFill>
            </a:endParaRPr>
          </a:p>
          <a:p>
            <a:r>
              <a:rPr lang="ru-RU" sz="3600" b="1" dirty="0" smtClean="0">
                <a:solidFill>
                  <a:srgbClr val="0070C0"/>
                </a:solidFill>
              </a:rPr>
              <a:t>Что было</a:t>
            </a:r>
            <a:r>
              <a:rPr lang="ru-RU" sz="3600" b="1" dirty="0" smtClean="0">
                <a:solidFill>
                  <a:srgbClr val="0070C0"/>
                </a:solidFill>
              </a:rPr>
              <a:t>:</a:t>
            </a:r>
          </a:p>
          <a:p>
            <a:endParaRPr lang="ru-RU" sz="3600" b="1" dirty="0" smtClean="0">
              <a:solidFill>
                <a:srgbClr val="0070C0"/>
              </a:solidFill>
            </a:endParaRPr>
          </a:p>
          <a:p>
            <a:r>
              <a:rPr lang="ru-RU" sz="3600" b="1" dirty="0">
                <a:solidFill>
                  <a:srgbClr val="0070C0"/>
                </a:solidFill>
              </a:rPr>
              <a:t>х</a:t>
            </a:r>
            <a:r>
              <a:rPr lang="ru-RU" sz="3600" b="1" dirty="0" smtClean="0">
                <a:solidFill>
                  <a:srgbClr val="0070C0"/>
                </a:solidFill>
              </a:rPr>
              <a:t>орошо</a:t>
            </a:r>
            <a:r>
              <a:rPr lang="ru-RU" sz="3600" b="1" dirty="0" smtClean="0">
                <a:solidFill>
                  <a:srgbClr val="0070C0"/>
                </a:solidFill>
              </a:rPr>
              <a:t>….</a:t>
            </a:r>
          </a:p>
          <a:p>
            <a:endParaRPr lang="ru-RU" sz="3600" b="1" dirty="0" smtClean="0">
              <a:solidFill>
                <a:srgbClr val="0070C0"/>
              </a:solidFill>
            </a:endParaRPr>
          </a:p>
          <a:p>
            <a:r>
              <a:rPr lang="ru-RU" sz="3600" b="1" dirty="0">
                <a:solidFill>
                  <a:srgbClr val="0070C0"/>
                </a:solidFill>
              </a:rPr>
              <a:t>и</a:t>
            </a:r>
            <a:r>
              <a:rPr lang="ru-RU" sz="3600" b="1" dirty="0" smtClean="0">
                <a:solidFill>
                  <a:srgbClr val="0070C0"/>
                </a:solidFill>
              </a:rPr>
              <a:t>нтересно</a:t>
            </a:r>
            <a:r>
              <a:rPr lang="ru-RU" sz="3600" b="1" dirty="0" smtClean="0">
                <a:solidFill>
                  <a:srgbClr val="0070C0"/>
                </a:solidFill>
              </a:rPr>
              <a:t>….</a:t>
            </a:r>
          </a:p>
          <a:p>
            <a:endParaRPr lang="ru-RU" sz="3600" b="1" dirty="0" smtClean="0">
              <a:solidFill>
                <a:srgbClr val="0070C0"/>
              </a:solidFill>
            </a:endParaRPr>
          </a:p>
          <a:p>
            <a:r>
              <a:rPr lang="ru-RU" sz="3600" b="1" dirty="0">
                <a:solidFill>
                  <a:srgbClr val="0070C0"/>
                </a:solidFill>
              </a:rPr>
              <a:t>ч</a:t>
            </a:r>
            <a:r>
              <a:rPr lang="ru-RU" sz="3600" b="1" dirty="0" smtClean="0">
                <a:solidFill>
                  <a:srgbClr val="0070C0"/>
                </a:solidFill>
              </a:rPr>
              <a:t>то возьму с собой…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96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30010"/>
              </p:ext>
            </p:extLst>
          </p:nvPr>
        </p:nvGraphicFramePr>
        <p:xfrm>
          <a:off x="323528" y="764704"/>
          <a:ext cx="8568951" cy="4757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317"/>
                <a:gridCol w="2856317"/>
                <a:gridCol w="2856317"/>
              </a:tblGrid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Стадия «Вызов»</a:t>
                      </a:r>
                      <a:endParaRPr lang="ru-RU" dirty="0" smtClean="0">
                        <a:effectLst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Стадия «Осмысления»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Стадия «Рефлексия»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117595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>
                          <a:solidFill>
                            <a:srgbClr val="0070C0"/>
                          </a:solidFill>
                        </a:rPr>
                        <a:t>Создай настроение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8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70C0"/>
                          </a:solidFill>
                        </a:rPr>
                        <a:t>Ключевые слова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8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Концептуальная таблица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Возврат к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Ключевым  словам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8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b="1" dirty="0" err="1" smtClean="0">
                          <a:solidFill>
                            <a:srgbClr val="0070C0"/>
                          </a:solidFill>
                        </a:rPr>
                        <a:t>Синквейн</a:t>
                      </a:r>
                      <a:endParaRPr lang="ru-RU" sz="18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8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70C0"/>
                          </a:solidFill>
                        </a:rPr>
                        <a:t>Продолжите фразы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74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4743"/>
            <a:ext cx="9180512" cy="6885385"/>
          </a:xfrm>
          <a:prstGeom prst="rect">
            <a:avLst/>
          </a:prstGeom>
        </p:spPr>
      </p:pic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0" y="549275"/>
            <a:ext cx="34925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</a:rPr>
              <a:t>Мысли </a:t>
            </a:r>
            <a:r>
              <a:rPr lang="ru-RU" sz="2800" b="1" dirty="0">
                <a:solidFill>
                  <a:srgbClr val="C00000"/>
                </a:solidFill>
              </a:rPr>
              <a:t>в подарок…</a:t>
            </a:r>
          </a:p>
          <a:p>
            <a:pPr algn="r"/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4427984" y="4437112"/>
            <a:ext cx="4427537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800" b="1" i="1" dirty="0">
                <a:solidFill>
                  <a:srgbClr val="C00000"/>
                </a:solidFill>
              </a:rPr>
              <a:t>Умеющие мыслить - умеют  задавать вопросы.</a:t>
            </a:r>
          </a:p>
          <a:p>
            <a:pPr algn="r"/>
            <a:r>
              <a:rPr lang="ru-RU" sz="2800" b="1" i="1" dirty="0">
                <a:solidFill>
                  <a:srgbClr val="C00000"/>
                </a:solidFill>
              </a:rPr>
              <a:t>			Э. Кинг</a:t>
            </a:r>
          </a:p>
          <a:p>
            <a:pPr algn="r"/>
            <a:endParaRPr lang="ru-RU" sz="28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2060848"/>
            <a:ext cx="505298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C00000"/>
                </a:solidFill>
              </a:rPr>
              <a:t>Не мыслям надобно учить,</a:t>
            </a:r>
          </a:p>
          <a:p>
            <a:pPr algn="r"/>
            <a:r>
              <a:rPr lang="ru-RU" sz="2800" b="1" i="1" dirty="0" smtClean="0">
                <a:solidFill>
                  <a:srgbClr val="C00000"/>
                </a:solidFill>
              </a:rPr>
              <a:t> а мыслить.</a:t>
            </a:r>
          </a:p>
          <a:p>
            <a:pPr algn="r"/>
            <a:r>
              <a:rPr lang="ru-RU" sz="2800" b="1" i="1" dirty="0" err="1" smtClean="0">
                <a:solidFill>
                  <a:srgbClr val="C00000"/>
                </a:solidFill>
              </a:rPr>
              <a:t>И.Кант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5125" name="Picture 5" descr="C:\Users\User12\Desktop\Rendier1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3162689"/>
            <a:ext cx="4296221" cy="337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91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User12\Desktop\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4365104"/>
            <a:ext cx="7344816" cy="17281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Счастливого Нового Года!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User12\Desktop\pi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453650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1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033283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Стадия «Вызов»</a:t>
            </a:r>
            <a:endParaRPr lang="ru-RU" sz="5400" dirty="0">
              <a:solidFill>
                <a:srgbClr val="0070C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4374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052736"/>
            <a:ext cx="63367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«Создай настроение»</a:t>
            </a:r>
          </a:p>
          <a:p>
            <a:endParaRPr lang="ru-RU" sz="4000" b="1" dirty="0" smtClean="0">
              <a:solidFill>
                <a:srgbClr val="0070C0"/>
              </a:solidFill>
            </a:endParaRP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Вьюга по двору гуляет</a:t>
            </a: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В доме елочка сверкает</a:t>
            </a: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Дети водят хоровод</a:t>
            </a: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Что за праздник?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User12\Desktop\baum002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43032"/>
            <a:ext cx="2401069" cy="294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87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791132"/>
            <a:ext cx="58326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«Ключевые слова»</a:t>
            </a:r>
          </a:p>
          <a:p>
            <a:pPr algn="ctr"/>
            <a:endParaRPr lang="ru-RU" sz="40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3800" b="1" dirty="0" smtClean="0">
                <a:solidFill>
                  <a:schemeClr val="accent1">
                    <a:lumMod val="75000"/>
                  </a:schemeClr>
                </a:solidFill>
              </a:rPr>
              <a:t>Санта Клаус</a:t>
            </a:r>
          </a:p>
          <a:p>
            <a:pPr algn="ctr"/>
            <a:r>
              <a:rPr lang="ru-RU" sz="3800" b="1" dirty="0" smtClean="0">
                <a:solidFill>
                  <a:schemeClr val="accent1">
                    <a:lumMod val="75000"/>
                  </a:schemeClr>
                </a:solidFill>
              </a:rPr>
              <a:t>Индейка с каштанами</a:t>
            </a:r>
          </a:p>
          <a:p>
            <a:pPr algn="ctr"/>
            <a:r>
              <a:rPr lang="ru-RU" sz="3800" b="1" dirty="0" smtClean="0">
                <a:solidFill>
                  <a:schemeClr val="accent1">
                    <a:lumMod val="75000"/>
                  </a:schemeClr>
                </a:solidFill>
              </a:rPr>
              <a:t>Дед Мороз</a:t>
            </a:r>
          </a:p>
          <a:p>
            <a:pPr algn="ctr"/>
            <a:r>
              <a:rPr lang="ru-RU" sz="3800" b="1" dirty="0" smtClean="0">
                <a:solidFill>
                  <a:schemeClr val="accent1">
                    <a:lumMod val="75000"/>
                  </a:schemeClr>
                </a:solidFill>
              </a:rPr>
              <a:t>Оливье</a:t>
            </a:r>
          </a:p>
          <a:p>
            <a:pPr algn="ctr"/>
            <a:r>
              <a:rPr lang="ru-RU" sz="3800" b="1" dirty="0" smtClean="0">
                <a:solidFill>
                  <a:schemeClr val="accent1">
                    <a:lumMod val="75000"/>
                  </a:schemeClr>
                </a:solidFill>
              </a:rPr>
              <a:t>Чулок для подарков</a:t>
            </a:r>
          </a:p>
          <a:p>
            <a:pPr algn="ctr"/>
            <a:r>
              <a:rPr lang="ru-RU" sz="3800" b="1" dirty="0" smtClean="0">
                <a:solidFill>
                  <a:schemeClr val="accent1">
                    <a:lumMod val="75000"/>
                  </a:schemeClr>
                </a:solidFill>
              </a:rPr>
              <a:t>Пер </a:t>
            </a:r>
            <a:r>
              <a:rPr lang="ru-RU" sz="3800" b="1" dirty="0" err="1" smtClean="0">
                <a:solidFill>
                  <a:schemeClr val="accent1">
                    <a:lumMod val="75000"/>
                  </a:schemeClr>
                </a:solidFill>
              </a:rPr>
              <a:t>Ноэль</a:t>
            </a:r>
            <a:endParaRPr lang="ru-RU" sz="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User12\Desktop\Santa002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7" y="1431357"/>
            <a:ext cx="1562100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12\Desktop\divers1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299511"/>
            <a:ext cx="1041946" cy="250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468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12\Desktop\0_7e2d1_9d4833b0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5032"/>
            <a:ext cx="896448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1691" y="1916832"/>
            <a:ext cx="74866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Тема</a:t>
            </a:r>
          </a:p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</a:rPr>
              <a:t>«Новый год в разных странах»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2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348880"/>
            <a:ext cx="711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Стадия «Осмысления»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46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6734" y="313492"/>
            <a:ext cx="4567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Концептуальная таблица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478645"/>
              </p:ext>
            </p:extLst>
          </p:nvPr>
        </p:nvGraphicFramePr>
        <p:xfrm>
          <a:off x="965954" y="1196752"/>
          <a:ext cx="7488835" cy="4894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7767"/>
                <a:gridCol w="1497767"/>
                <a:gridCol w="1497767"/>
                <a:gridCol w="1497767"/>
                <a:gridCol w="1497767"/>
              </a:tblGrid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Линия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Россия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Англия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Италия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Франция</a:t>
                      </a:r>
                      <a:endParaRPr lang="ru-RU" dirty="0"/>
                    </a:p>
                  </a:txBody>
                  <a:tcPr/>
                </a:tc>
              </a:tr>
              <a:tr h="1253027">
                <a:tc>
                  <a:txBody>
                    <a:bodyPr/>
                    <a:lstStyle/>
                    <a:p>
                      <a:r>
                        <a:rPr lang="ru-RU" dirty="0" smtClean="0"/>
                        <a:t>Главные персонажи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53027">
                <a:tc>
                  <a:txBody>
                    <a:bodyPr/>
                    <a:lstStyle/>
                    <a:p>
                      <a:r>
                        <a:rPr lang="ru-RU" dirty="0" smtClean="0"/>
                        <a:t>Традиции, обычаи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5960">
                <a:tc>
                  <a:txBody>
                    <a:bodyPr/>
                    <a:lstStyle/>
                    <a:p>
                      <a:r>
                        <a:rPr lang="ru-RU" dirty="0" smtClean="0"/>
                        <a:t>Атрибуты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5960">
                <a:tc>
                  <a:txBody>
                    <a:bodyPr/>
                    <a:lstStyle/>
                    <a:p>
                      <a:r>
                        <a:rPr lang="ru-RU" dirty="0" smtClean="0"/>
                        <a:t>Блюдо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293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836712"/>
            <a:ext cx="4309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Концептуальная таблица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15219"/>
              </p:ext>
            </p:extLst>
          </p:nvPr>
        </p:nvGraphicFramePr>
        <p:xfrm>
          <a:off x="683569" y="1397000"/>
          <a:ext cx="7776862" cy="5172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1"/>
                <a:gridCol w="1584176"/>
                <a:gridCol w="1584176"/>
                <a:gridCol w="1684987"/>
                <a:gridCol w="1555372"/>
              </a:tblGrid>
              <a:tr h="107731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Линия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Россия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Англия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Италия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Франция</a:t>
                      </a:r>
                      <a:endParaRPr lang="ru-RU" dirty="0"/>
                    </a:p>
                  </a:txBody>
                  <a:tcPr/>
                </a:tc>
              </a:tr>
              <a:tr h="1077317">
                <a:tc>
                  <a:txBody>
                    <a:bodyPr/>
                    <a:lstStyle/>
                    <a:p>
                      <a:r>
                        <a:rPr lang="ru-RU" dirty="0" smtClean="0"/>
                        <a:t>Главные персонажи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Дед Мороз,</a:t>
                      </a:r>
                    </a:p>
                    <a:p>
                      <a:r>
                        <a:rPr lang="ru-RU" dirty="0" smtClean="0"/>
                        <a:t>Снегурочка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Санта Клаус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Баббо</a:t>
                      </a:r>
                      <a:r>
                        <a:rPr lang="ru-RU" dirty="0" smtClean="0"/>
                        <a:t> Натале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 </a:t>
                      </a:r>
                      <a:r>
                        <a:rPr lang="ru-RU" dirty="0" err="1" smtClean="0"/>
                        <a:t>Ноэль</a:t>
                      </a:r>
                      <a:endParaRPr lang="ru-RU" dirty="0"/>
                    </a:p>
                  </a:txBody>
                  <a:tcPr/>
                </a:tc>
              </a:tr>
              <a:tr h="1077317">
                <a:tc>
                  <a:txBody>
                    <a:bodyPr/>
                    <a:lstStyle/>
                    <a:p>
                      <a:r>
                        <a:rPr lang="ru-RU" dirty="0" smtClean="0"/>
                        <a:t>Традиции, обычаи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Загадывать</a:t>
                      </a:r>
                      <a:r>
                        <a:rPr lang="ru-RU" baseline="0" dirty="0" smtClean="0"/>
                        <a:t> желание под бой курантов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Открывать двери, выпускать Старый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Выбрасывать старые вещи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 ёлкой деревянные и глиняные фигурки</a:t>
                      </a:r>
                      <a:endParaRPr lang="ru-RU" dirty="0"/>
                    </a:p>
                  </a:txBody>
                  <a:tcPr/>
                </a:tc>
              </a:tr>
              <a:tr h="624160">
                <a:tc>
                  <a:txBody>
                    <a:bodyPr/>
                    <a:lstStyle/>
                    <a:p>
                      <a:r>
                        <a:rPr lang="ru-RU" dirty="0" smtClean="0"/>
                        <a:t>Атрибуты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Ёлка, гирлянды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Башмак с сеном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Чулки для</a:t>
                      </a:r>
                      <a:r>
                        <a:rPr lang="ru-RU" baseline="0" dirty="0" smtClean="0"/>
                        <a:t> подарков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Башмак</a:t>
                      </a:r>
                      <a:endParaRPr lang="ru-RU" dirty="0"/>
                    </a:p>
                  </a:txBody>
                  <a:tcPr/>
                </a:tc>
              </a:tr>
              <a:tr h="624160">
                <a:tc>
                  <a:txBody>
                    <a:bodyPr/>
                    <a:lstStyle/>
                    <a:p>
                      <a:r>
                        <a:rPr lang="ru-RU" dirty="0" smtClean="0"/>
                        <a:t>Блюдо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Оливье, мандарины,</a:t>
                      </a:r>
                    </a:p>
                    <a:p>
                      <a:r>
                        <a:rPr lang="ru-RU" dirty="0" smtClean="0"/>
                        <a:t>сельдь под шубой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Индейка с каштанами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Орехи, чечевица, виноград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Пирог с бобами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73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852936"/>
            <a:ext cx="59731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Стадия «</a:t>
            </a:r>
            <a:r>
              <a:rPr lang="ru-RU" sz="4400" b="1" dirty="0" smtClean="0">
                <a:solidFill>
                  <a:srgbClr val="0070C0"/>
                </a:solidFill>
              </a:rPr>
              <a:t>Рефлексия»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42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211</TotalTime>
  <Words>274</Words>
  <Application>Microsoft Office PowerPoint</Application>
  <PresentationFormat>Экран (4:3)</PresentationFormat>
  <Paragraphs>105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Счастливого Нового Года!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User12</dc:creator>
  <cp:lastModifiedBy>User12</cp:lastModifiedBy>
  <cp:revision>41</cp:revision>
  <dcterms:created xsi:type="dcterms:W3CDTF">2013-12-10T09:25:29Z</dcterms:created>
  <dcterms:modified xsi:type="dcterms:W3CDTF">2013-12-10T15:41:26Z</dcterms:modified>
</cp:coreProperties>
</file>