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 id="271"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7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1A8D1389-CEC8-4A09-AF07-4CD253890767}" type="datetimeFigureOut">
              <a:rPr lang="ru-RU" smtClean="0"/>
              <a:t>08.12.2014</a:t>
            </a:fld>
            <a:endParaRPr lang="ru-RU" dirty="0"/>
          </a:p>
        </p:txBody>
      </p:sp>
      <p:sp>
        <p:nvSpPr>
          <p:cNvPr id="5" name="Footer Placeholder 4"/>
          <p:cNvSpPr>
            <a:spLocks noGrp="1"/>
          </p:cNvSpPr>
          <p:nvPr>
            <p:ph type="ftr" sz="quarter" idx="11"/>
          </p:nvPr>
        </p:nvSpPr>
        <p:spPr>
          <a:xfrm>
            <a:off x="1174044" y="5357592"/>
            <a:ext cx="5034845" cy="365125"/>
          </a:xfrm>
        </p:spPr>
        <p:txBody>
          <a:bodyPr/>
          <a:lstStyle/>
          <a:p>
            <a:endParaRPr lang="ru-RU"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5A56F78C-1515-4879-9832-608922021D61}" type="slidenum">
              <a:rPr lang="ru-RU" smtClean="0"/>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A8D1389-CEC8-4A09-AF07-4CD253890767}" type="datetimeFigureOut">
              <a:rPr lang="ru-RU" smtClean="0"/>
              <a:t>08.12.2014</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5A56F78C-1515-4879-9832-608922021D61}"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A8D1389-CEC8-4A09-AF07-4CD253890767}" type="datetimeFigureOut">
              <a:rPr lang="ru-RU" smtClean="0"/>
              <a:t>08.12.2014</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5A56F78C-1515-4879-9832-608922021D61}" type="slidenum">
              <a:rPr lang="ru-RU" smtClean="0"/>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A8D1389-CEC8-4A09-AF07-4CD253890767}" type="datetimeFigureOut">
              <a:rPr lang="ru-RU" smtClean="0"/>
              <a:t>08.12.2014</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5A56F78C-1515-4879-9832-608922021D61}" type="slidenum">
              <a:rPr lang="ru-RU" smtClean="0"/>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A8D1389-CEC8-4A09-AF07-4CD253890767}" type="datetimeFigureOut">
              <a:rPr lang="ru-RU" smtClean="0"/>
              <a:t>08.12.2014</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5A56F78C-1515-4879-9832-608922021D61}" type="slidenum">
              <a:rPr lang="ru-RU" smtClean="0"/>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1A8D1389-CEC8-4A09-AF07-4CD253890767}" type="datetimeFigureOut">
              <a:rPr lang="ru-RU" smtClean="0"/>
              <a:t>08.12.2014</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5A56F78C-1515-4879-9832-608922021D61}" type="slidenum">
              <a:rPr lang="ru-RU" smtClean="0"/>
              <a:t>‹#›</a:t>
            </a:fld>
            <a:endParaRPr lang="ru-RU" dirty="0"/>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1A8D1389-CEC8-4A09-AF07-4CD253890767}" type="datetimeFigureOut">
              <a:rPr lang="ru-RU" smtClean="0"/>
              <a:t>08.12.2014</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5A56F78C-1515-4879-9832-608922021D61}" type="slidenum">
              <a:rPr lang="ru-RU" smtClean="0"/>
              <a:t>‹#›</a:t>
            </a:fld>
            <a:endParaRPr lang="ru-RU" dirty="0"/>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1A8D1389-CEC8-4A09-AF07-4CD253890767}" type="datetimeFigureOut">
              <a:rPr lang="ru-RU" smtClean="0"/>
              <a:t>08.12.2014</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5A56F78C-1515-4879-9832-608922021D61}" type="slidenum">
              <a:rPr lang="ru-RU" smtClean="0"/>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8D1389-CEC8-4A09-AF07-4CD253890767}" type="datetimeFigureOut">
              <a:rPr lang="ru-RU" smtClean="0"/>
              <a:t>08.12.2014</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5A56F78C-1515-4879-9832-608922021D61}"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1A8D1389-CEC8-4A09-AF07-4CD253890767}" type="datetimeFigureOut">
              <a:rPr lang="ru-RU" smtClean="0"/>
              <a:t>08.12.2014</a:t>
            </a:fld>
            <a:endParaRPr lang="ru-RU" dirty="0"/>
          </a:p>
        </p:txBody>
      </p:sp>
      <p:sp>
        <p:nvSpPr>
          <p:cNvPr id="6" name="Footer Placeholder 5"/>
          <p:cNvSpPr>
            <a:spLocks noGrp="1"/>
          </p:cNvSpPr>
          <p:nvPr>
            <p:ph type="ftr" sz="quarter" idx="11"/>
          </p:nvPr>
        </p:nvSpPr>
        <p:spPr>
          <a:xfrm rot="-60000">
            <a:off x="914554" y="5829261"/>
            <a:ext cx="3522607" cy="365125"/>
          </a:xfrm>
        </p:spPr>
        <p:txBody>
          <a:bodyPr/>
          <a:lstStyle/>
          <a:p>
            <a:endParaRPr lang="ru-RU" dirty="0"/>
          </a:p>
        </p:txBody>
      </p:sp>
      <p:sp>
        <p:nvSpPr>
          <p:cNvPr id="7" name="Slide Number Placeholder 6"/>
          <p:cNvSpPr>
            <a:spLocks noGrp="1"/>
          </p:cNvSpPr>
          <p:nvPr>
            <p:ph type="sldNum" sz="quarter" idx="12"/>
          </p:nvPr>
        </p:nvSpPr>
        <p:spPr>
          <a:xfrm rot="60000">
            <a:off x="7557313" y="5896961"/>
            <a:ext cx="554023" cy="365125"/>
          </a:xfrm>
        </p:spPr>
        <p:txBody>
          <a:bodyPr/>
          <a:lstStyle/>
          <a:p>
            <a:fld id="{5A56F78C-1515-4879-9832-608922021D61}" type="slidenum">
              <a:rPr lang="ru-RU" smtClean="0"/>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1A8D1389-CEC8-4A09-AF07-4CD253890767}" type="datetimeFigureOut">
              <a:rPr lang="ru-RU" smtClean="0"/>
              <a:t>08.12.2014</a:t>
            </a:fld>
            <a:endParaRPr lang="ru-RU" dirty="0"/>
          </a:p>
        </p:txBody>
      </p:sp>
      <p:sp>
        <p:nvSpPr>
          <p:cNvPr id="6" name="Footer Placeholder 5"/>
          <p:cNvSpPr>
            <a:spLocks noGrp="1"/>
          </p:cNvSpPr>
          <p:nvPr>
            <p:ph type="ftr" sz="quarter" idx="11"/>
          </p:nvPr>
        </p:nvSpPr>
        <p:spPr>
          <a:xfrm rot="-60000">
            <a:off x="914569" y="5831037"/>
            <a:ext cx="3319043" cy="365125"/>
          </a:xfrm>
        </p:spPr>
        <p:txBody>
          <a:bodyPr/>
          <a:lstStyle/>
          <a:p>
            <a:endParaRPr lang="ru-RU" dirty="0"/>
          </a:p>
        </p:txBody>
      </p:sp>
      <p:sp>
        <p:nvSpPr>
          <p:cNvPr id="7" name="Slide Number Placeholder 6"/>
          <p:cNvSpPr>
            <a:spLocks noGrp="1"/>
          </p:cNvSpPr>
          <p:nvPr>
            <p:ph type="sldNum" sz="quarter" idx="12"/>
          </p:nvPr>
        </p:nvSpPr>
        <p:spPr>
          <a:xfrm rot="60000">
            <a:off x="7562089" y="5900026"/>
            <a:ext cx="554023" cy="365125"/>
          </a:xfrm>
        </p:spPr>
        <p:txBody>
          <a:bodyPr/>
          <a:lstStyle/>
          <a:p>
            <a:fld id="{5A56F78C-1515-4879-9832-608922021D61}" type="slidenum">
              <a:rPr lang="ru-RU" smtClean="0"/>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1A8D1389-CEC8-4A09-AF07-4CD253890767}" type="datetimeFigureOut">
              <a:rPr lang="ru-RU" smtClean="0"/>
              <a:t>08.12.2014</a:t>
            </a:fld>
            <a:endParaRPr lang="ru-RU"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5A56F78C-1515-4879-9832-608922021D61}" type="slidenum">
              <a:rPr lang="ru-RU" smtClean="0"/>
              <a:t>‹#›</a:t>
            </a:fld>
            <a:endParaRPr lang="ru-RU"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2172" y="1556792"/>
            <a:ext cx="6579686" cy="3170099"/>
          </a:xfrm>
          <a:prstGeom prst="rect">
            <a:avLst/>
          </a:prstGeom>
          <a:noFill/>
        </p:spPr>
        <p:txBody>
          <a:bodyPr wrap="none" lIns="91440" tIns="45720" rIns="91440" bIns="45720">
            <a:spAutoFit/>
          </a:bodyPr>
          <a:lstStyle/>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Решение задач </a:t>
            </a:r>
          </a:p>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профильного уровня</a:t>
            </a:r>
          </a:p>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по физике</a:t>
            </a:r>
          </a:p>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с помощью</a:t>
            </a:r>
          </a:p>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интернет ресурсов</a:t>
            </a:r>
            <a:endParaRPr lang="ru-RU"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Прямоугольник 4"/>
          <p:cNvSpPr/>
          <p:nvPr/>
        </p:nvSpPr>
        <p:spPr>
          <a:xfrm>
            <a:off x="2989502" y="4726891"/>
            <a:ext cx="2999796" cy="369332"/>
          </a:xfrm>
          <a:prstGeom prst="rect">
            <a:avLst/>
          </a:prstGeom>
          <a:noFill/>
        </p:spPr>
        <p:txBody>
          <a:bodyPr wrap="none" lIns="91440" tIns="45720" rIns="91440" bIns="45720">
            <a:spAutoFit/>
          </a:bodyPr>
          <a:lstStyle/>
          <a:p>
            <a:pPr algn="ctr"/>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(на примере статики)</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3186575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87824" y="764704"/>
            <a:ext cx="3071867"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Задачи</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Прямоугольник 2"/>
          <p:cNvSpPr/>
          <p:nvPr/>
        </p:nvSpPr>
        <p:spPr>
          <a:xfrm>
            <a:off x="1115616" y="1988840"/>
            <a:ext cx="6840760" cy="1200329"/>
          </a:xfrm>
          <a:prstGeom prst="rect">
            <a:avLst/>
          </a:prstGeom>
        </p:spPr>
        <p:txBody>
          <a:bodyPr wrap="square">
            <a:spAutoFit/>
          </a:bodyPr>
          <a:lstStyle/>
          <a:p>
            <a:r>
              <a:rPr lang="ru-RU" dirty="0" smtClean="0"/>
              <a:t>Куб опирается одним ребром на пол, другим – на гладкую вертикальную стенку. Определить, при каких значениях угла α возможно равновесие куба. Коэффициент трения куба о пол равен μ=0.2, ребро куба равно a=25см. </a:t>
            </a:r>
            <a:endParaRPr lang="ru-RU" dirty="0"/>
          </a:p>
        </p:txBody>
      </p:sp>
      <p:sp>
        <p:nvSpPr>
          <p:cNvPr id="4" name="TextBox 3"/>
          <p:cNvSpPr txBox="1"/>
          <p:nvPr/>
        </p:nvSpPr>
        <p:spPr>
          <a:xfrm>
            <a:off x="1242091" y="1619508"/>
            <a:ext cx="1512168" cy="36933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ru-RU" b="1" dirty="0" smtClean="0">
                <a:solidFill>
                  <a:srgbClr val="00B050"/>
                </a:solidFill>
              </a:rPr>
              <a:t>Вариант 1</a:t>
            </a:r>
            <a:endParaRPr lang="ru-RU" b="1" dirty="0">
              <a:solidFill>
                <a:srgbClr val="00B050"/>
              </a:solidFill>
            </a:endParaRPr>
          </a:p>
        </p:txBody>
      </p:sp>
      <p:sp>
        <p:nvSpPr>
          <p:cNvPr id="5" name="TextBox 4"/>
          <p:cNvSpPr txBox="1"/>
          <p:nvPr/>
        </p:nvSpPr>
        <p:spPr>
          <a:xfrm>
            <a:off x="1240537" y="3284984"/>
            <a:ext cx="1512168" cy="36933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ru-RU" b="1" dirty="0" smtClean="0">
                <a:solidFill>
                  <a:srgbClr val="00B050"/>
                </a:solidFill>
              </a:rPr>
              <a:t>Вариант 2</a:t>
            </a:r>
            <a:endParaRPr lang="ru-RU" b="1" dirty="0">
              <a:solidFill>
                <a:srgbClr val="00B050"/>
              </a:solidFill>
            </a:endParaRPr>
          </a:p>
        </p:txBody>
      </p:sp>
      <p:sp>
        <p:nvSpPr>
          <p:cNvPr id="6" name="Прямоугольник 5"/>
          <p:cNvSpPr/>
          <p:nvPr/>
        </p:nvSpPr>
        <p:spPr>
          <a:xfrm>
            <a:off x="1115616" y="3654316"/>
            <a:ext cx="6840760" cy="1477328"/>
          </a:xfrm>
          <a:prstGeom prst="rect">
            <a:avLst/>
          </a:prstGeom>
        </p:spPr>
        <p:txBody>
          <a:bodyPr wrap="square">
            <a:spAutoFit/>
          </a:bodyPr>
          <a:lstStyle/>
          <a:p>
            <a:r>
              <a:rPr lang="ru-RU" dirty="0" smtClean="0"/>
              <a:t>Балка весом P</a:t>
            </a:r>
            <a:r>
              <a:rPr lang="ru-RU" baseline="-25000" dirty="0" smtClean="0"/>
              <a:t>1</a:t>
            </a:r>
            <a:r>
              <a:rPr lang="ru-RU" dirty="0" smtClean="0"/>
              <a:t>=300н свободно лежит на двух опорах A и B, расстояние между которыми равно </a:t>
            </a:r>
            <a:r>
              <a:rPr lang="ru-RU" b="1" i="1" dirty="0" smtClean="0">
                <a:latin typeface="Times New Roman" pitchFamily="18" charset="0"/>
                <a:cs typeface="Times New Roman" pitchFamily="18" charset="0"/>
              </a:rPr>
              <a:t>l</a:t>
            </a:r>
            <a:r>
              <a:rPr lang="ru-RU" dirty="0" smtClean="0"/>
              <a:t>, и выступает за опору B на такую же длину </a:t>
            </a:r>
            <a:r>
              <a:rPr lang="ru-RU" b="1" i="1" dirty="0" smtClean="0">
                <a:latin typeface="Times New Roman" pitchFamily="18" charset="0"/>
                <a:cs typeface="Times New Roman" pitchFamily="18" charset="0"/>
              </a:rPr>
              <a:t>l</a:t>
            </a:r>
            <a:r>
              <a:rPr lang="ru-RU" dirty="0" smtClean="0"/>
              <a:t>. На середине промежутка AB расположен груз P</a:t>
            </a:r>
            <a:r>
              <a:rPr lang="ru-RU" baseline="-25000" dirty="0" smtClean="0"/>
              <a:t>2</a:t>
            </a:r>
            <a:r>
              <a:rPr lang="ru-RU" dirty="0" smtClean="0"/>
              <a:t>=150н, а на выступающем конце – груз P</a:t>
            </a:r>
            <a:r>
              <a:rPr lang="ru-RU" baseline="-25000" dirty="0" smtClean="0"/>
              <a:t>3</a:t>
            </a:r>
            <a:r>
              <a:rPr lang="ru-RU" dirty="0" smtClean="0"/>
              <a:t>=100н. Найти реакции опор F</a:t>
            </a:r>
            <a:r>
              <a:rPr lang="ru-RU" baseline="-25000" dirty="0" smtClean="0"/>
              <a:t>A</a:t>
            </a:r>
            <a:r>
              <a:rPr lang="ru-RU" dirty="0" smtClean="0"/>
              <a:t>, F</a:t>
            </a:r>
            <a:r>
              <a:rPr lang="ru-RU" baseline="-25000" dirty="0" smtClean="0"/>
              <a:t>B</a:t>
            </a:r>
            <a:r>
              <a:rPr lang="ru-RU" dirty="0" smtClean="0"/>
              <a:t>.</a:t>
            </a:r>
            <a:endParaRPr lang="ru-RU" dirty="0"/>
          </a:p>
        </p:txBody>
      </p:sp>
    </p:spTree>
    <p:extLst>
      <p:ext uri="{BB962C8B-B14F-4D97-AF65-F5344CB8AC3E}">
        <p14:creationId xmlns:p14="http://schemas.microsoft.com/office/powerpoint/2010/main" val="5480549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659" y="1412775"/>
            <a:ext cx="6144823" cy="3416320"/>
          </a:xfrm>
          <a:prstGeom prst="rect">
            <a:avLst/>
          </a:prstGeom>
          <a:noFill/>
        </p:spPr>
        <p:txBody>
          <a:bodyPr wrap="none" lIns="91440" tIns="45720" rIns="91440" bIns="45720">
            <a:spAutoFit/>
          </a:bodyPr>
          <a:lstStyle/>
          <a:p>
            <a:pPr algn="ctr"/>
            <a:r>
              <a:rPr lang="ru-RU" sz="36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Д.з</a:t>
            </a:r>
            <a:r>
              <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§8.4,8.5 </a:t>
            </a:r>
          </a:p>
          <a:p>
            <a:pPr algn="ctr"/>
            <a:r>
              <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Физика 10кл.</a:t>
            </a:r>
          </a:p>
          <a:p>
            <a:pPr algn="ctr"/>
            <a:r>
              <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Механика</a:t>
            </a:r>
            <a:r>
              <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algn="ctr"/>
            <a:r>
              <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решить задачи 1-5</a:t>
            </a:r>
          </a:p>
          <a:p>
            <a:pPr algn="ctr"/>
            <a:r>
              <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на сайте </a:t>
            </a:r>
          </a:p>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http</a:t>
            </a:r>
            <a:r>
              <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://www.fizportal.ru/statica</a:t>
            </a:r>
            <a:endPar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8117896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899592" y="646820"/>
            <a:ext cx="7272808" cy="5632311"/>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algn="just" eaLnBrk="0" hangingPunct="0"/>
            <a:r>
              <a:rPr lang="ru-RU" sz="2000" b="1" dirty="0">
                <a:solidFill>
                  <a:srgbClr val="00B050"/>
                </a:solidFill>
                <a:effectLst>
                  <a:outerShdw blurRad="38100" dist="38100" dir="2700000" algn="tl">
                    <a:srgbClr val="000000"/>
                  </a:outerShdw>
                </a:effectLst>
                <a:latin typeface="Times New Roman" pitchFamily="18" charset="0"/>
                <a:cs typeface="Times New Roman" pitchFamily="18" charset="0"/>
              </a:rPr>
              <a:t>При решении задач на равновесие тел:</a:t>
            </a:r>
          </a:p>
          <a:p>
            <a:pPr algn="just" eaLnBrk="0" hangingPunct="0">
              <a:buFontTx/>
              <a:buAutoNum type="arabicPeriod"/>
            </a:pPr>
            <a:r>
              <a:rPr lang="ru-RU" sz="2000" dirty="0">
                <a:latin typeface="Times New Roman" pitchFamily="18" charset="0"/>
                <a:cs typeface="Times New Roman" pitchFamily="18" charset="0"/>
              </a:rPr>
              <a:t>Сделать рисунок, показать все силы, действующие на тело (или тела системы),находящиеся в положении равновесия, выбрать систему координат и определить направление координатных осей.</a:t>
            </a:r>
          </a:p>
          <a:p>
            <a:pPr algn="just" eaLnBrk="0" hangingPunct="0"/>
            <a:r>
              <a:rPr lang="ru-RU" sz="2000" dirty="0">
                <a:latin typeface="Times New Roman" pitchFamily="18" charset="0"/>
                <a:cs typeface="Times New Roman" pitchFamily="18" charset="0"/>
              </a:rPr>
              <a:t>2. Для тела, не имеющего оси вращения, записать первое условие равновесия в векторной форме ∑</a:t>
            </a:r>
            <a:r>
              <a:rPr lang="en-US" sz="2000" dirty="0">
                <a:latin typeface="Times New Roman" pitchFamily="18" charset="0"/>
                <a:cs typeface="Times New Roman" pitchFamily="18" charset="0"/>
              </a:rPr>
              <a:t>F</a:t>
            </a:r>
            <a:r>
              <a:rPr lang="ru-RU" sz="2000" dirty="0">
                <a:latin typeface="Times New Roman" pitchFamily="18" charset="0"/>
                <a:cs typeface="Times New Roman" pitchFamily="18" charset="0"/>
              </a:rPr>
              <a:t> = 0, затем записать это условие равновесия в проекциях на оси координат и получить уравнение в скалярной форме.</a:t>
            </a:r>
          </a:p>
          <a:p>
            <a:pPr algn="just" eaLnBrk="0" hangingPunct="0"/>
            <a:r>
              <a:rPr lang="ru-RU" sz="2000" dirty="0">
                <a:latin typeface="Times New Roman" pitchFamily="18" charset="0"/>
                <a:cs typeface="Times New Roman" pitchFamily="18" charset="0"/>
              </a:rPr>
              <a:t>3. Для тела, с закрепленной осью вращения, следует определить плечи всех сил относительно этой оси и использовать второе условие равновесия (правило моментов):  ∑М = 0.Если из условия задачи следует, что ось вращения тела не закреплена, то необходимо использовать оба условия равновесия. При этом положение оси вращения следует выбирать так, чтобы через нее проходило наибольшее число линий действия неизвестных сил.</a:t>
            </a:r>
          </a:p>
          <a:p>
            <a:pPr algn="just" eaLnBrk="0" hangingPunct="0"/>
            <a:r>
              <a:rPr lang="ru-RU" sz="2000" dirty="0">
                <a:latin typeface="Times New Roman" pitchFamily="18" charset="0"/>
                <a:cs typeface="Times New Roman" pitchFamily="18" charset="0"/>
              </a:rPr>
              <a:t>4. Решить полученную систему уравнений и определить искомые величины.</a:t>
            </a:r>
          </a:p>
        </p:txBody>
      </p:sp>
    </p:spTree>
    <p:extLst>
      <p:ext uri="{BB962C8B-B14F-4D97-AF65-F5344CB8AC3E}">
        <p14:creationId xmlns:p14="http://schemas.microsoft.com/office/powerpoint/2010/main" val="8513869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4067944" y="1484784"/>
            <a:ext cx="4279404"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sz="2400" b="1" dirty="0">
                <a:latin typeface="Times New Roman" pitchFamily="18" charset="0"/>
                <a:cs typeface="Times New Roman" pitchFamily="18" charset="0"/>
              </a:rPr>
              <a:t>Цилиндр массой m = 150 кг удерживается на наклонной плоскости с помощью ленты, с одной стороны закрепленной на наклонной плоскости, а с другой направленной параллельно плоскости. Найти силу натяжения ленты. Угол наклона плоскости α = 30°.</a:t>
            </a:r>
          </a:p>
        </p:txBody>
      </p:sp>
      <p:sp>
        <p:nvSpPr>
          <p:cNvPr id="3" name="Равнобедренный треугольник 2"/>
          <p:cNvSpPr/>
          <p:nvPr/>
        </p:nvSpPr>
        <p:spPr>
          <a:xfrm>
            <a:off x="705644" y="3535425"/>
            <a:ext cx="3357562" cy="1428750"/>
          </a:xfrm>
          <a:prstGeom prst="triangle">
            <a:avLst>
              <a:gd name="adj" fmla="val 99358"/>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ru-RU" dirty="0"/>
          </a:p>
        </p:txBody>
      </p:sp>
      <p:sp>
        <p:nvSpPr>
          <p:cNvPr id="4" name="Овал 3"/>
          <p:cNvSpPr/>
          <p:nvPr/>
        </p:nvSpPr>
        <p:spPr>
          <a:xfrm rot="20039076">
            <a:off x="1423194" y="2987738"/>
            <a:ext cx="1331912" cy="1347787"/>
          </a:xfrm>
          <a:prstGeom prst="ellipse">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ru-RU" dirty="0"/>
          </a:p>
        </p:txBody>
      </p:sp>
      <p:cxnSp>
        <p:nvCxnSpPr>
          <p:cNvPr id="5" name="Прямая соединительная линия 4"/>
          <p:cNvCxnSpPr>
            <a:endCxn id="4" idx="0"/>
          </p:cNvCxnSpPr>
          <p:nvPr/>
        </p:nvCxnSpPr>
        <p:spPr bwMode="auto">
          <a:xfrm rot="10800000" flipV="1">
            <a:off x="1794669" y="1892363"/>
            <a:ext cx="2268537" cy="1163637"/>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a:endCxn id="3" idx="3"/>
          </p:cNvCxnSpPr>
          <p:nvPr/>
        </p:nvCxnSpPr>
        <p:spPr bwMode="auto">
          <a:xfrm rot="5400000">
            <a:off x="2409031" y="3310000"/>
            <a:ext cx="3286125" cy="22225"/>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 name="AutoShape 8"/>
          <p:cNvCxnSpPr>
            <a:cxnSpLocks noChangeShapeType="1"/>
          </p:cNvCxnSpPr>
          <p:nvPr/>
        </p:nvCxnSpPr>
        <p:spPr bwMode="auto">
          <a:xfrm rot="5400000">
            <a:off x="3492500" y="2248757"/>
            <a:ext cx="1284287" cy="0"/>
          </a:xfrm>
          <a:prstGeom prst="straightConnector1">
            <a:avLst/>
          </a:prstGeom>
          <a:noFill/>
          <a:ln w="76200">
            <a:pattFill prst="ltUpDiag">
              <a:fgClr>
                <a:srgbClr val="000000"/>
              </a:fgClr>
              <a:bgClr>
                <a:srgbClr val="FFFFFF"/>
              </a:bgClr>
            </a:pattFill>
            <a:round/>
            <a:headEnd/>
            <a:tailEnd/>
          </a:ln>
          <a:extLst>
            <a:ext uri="{909E8E84-426E-40DD-AFC4-6F175D3DCCD1}">
              <a14:hiddenFill xmlns:a14="http://schemas.microsoft.com/office/drawing/2010/main">
                <a:noFill/>
              </a14:hiddenFill>
            </a:ext>
          </a:extLst>
        </p:spPr>
      </p:cxnSp>
      <p:cxnSp>
        <p:nvCxnSpPr>
          <p:cNvPr id="8" name="Прямая соединительная линия 7"/>
          <p:cNvCxnSpPr>
            <a:stCxn id="4" idx="0"/>
            <a:endCxn id="4" idx="4"/>
          </p:cNvCxnSpPr>
          <p:nvPr/>
        </p:nvCxnSpPr>
        <p:spPr>
          <a:xfrm rot="16200000" flipH="1">
            <a:off x="1484312" y="3366357"/>
            <a:ext cx="1211263" cy="590550"/>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9" name="Овал 8"/>
          <p:cNvSpPr/>
          <p:nvPr/>
        </p:nvSpPr>
        <p:spPr>
          <a:xfrm>
            <a:off x="2026444" y="3606863"/>
            <a:ext cx="71437" cy="71437"/>
          </a:xfrm>
          <a:prstGeom prst="ellipse">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ru-RU" dirty="0"/>
          </a:p>
        </p:txBody>
      </p:sp>
      <p:sp>
        <p:nvSpPr>
          <p:cNvPr id="10" name="TextBox 15"/>
          <p:cNvSpPr txBox="1">
            <a:spLocks noChangeArrowheads="1"/>
          </p:cNvSpPr>
          <p:nvPr/>
        </p:nvSpPr>
        <p:spPr bwMode="auto">
          <a:xfrm>
            <a:off x="1334294" y="4511738"/>
            <a:ext cx="371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l-GR" sz="2800">
                <a:latin typeface="Times New Roman" pitchFamily="18" charset="0"/>
                <a:cs typeface="Times New Roman" pitchFamily="18" charset="0"/>
              </a:rPr>
              <a:t>α</a:t>
            </a:r>
            <a:endParaRPr lang="ru-RU" sz="2800" dirty="0">
              <a:latin typeface="Times New Roman" pitchFamily="18" charset="0"/>
              <a:cs typeface="Times New Roman" pitchFamily="18" charset="0"/>
            </a:endParaRPr>
          </a:p>
        </p:txBody>
      </p:sp>
      <p:sp>
        <p:nvSpPr>
          <p:cNvPr id="11" name="Дуга 10"/>
          <p:cNvSpPr/>
          <p:nvPr/>
        </p:nvSpPr>
        <p:spPr>
          <a:xfrm>
            <a:off x="1205706" y="4678425"/>
            <a:ext cx="214313" cy="571500"/>
          </a:xfrm>
          <a:prstGeom prst="arc">
            <a:avLst/>
          </a:prstGeom>
        </p:spPr>
        <p:style>
          <a:lnRef idx="1">
            <a:schemeClr val="dk1"/>
          </a:lnRef>
          <a:fillRef idx="0">
            <a:schemeClr val="dk1"/>
          </a:fillRef>
          <a:effectRef idx="0">
            <a:schemeClr val="dk1"/>
          </a:effectRef>
          <a:fontRef idx="minor">
            <a:schemeClr val="tx1"/>
          </a:fontRef>
        </p:style>
        <p:txBody>
          <a:bodyPr anchor="ctr"/>
          <a:lstStyle/>
          <a:p>
            <a:pPr algn="ctr">
              <a:defRPr/>
            </a:pPr>
            <a:endParaRPr lang="ru-RU" dirty="0"/>
          </a:p>
        </p:txBody>
      </p:sp>
      <p:sp>
        <p:nvSpPr>
          <p:cNvPr id="12" name="TextBox 31"/>
          <p:cNvSpPr txBox="1">
            <a:spLocks noChangeArrowheads="1"/>
          </p:cNvSpPr>
          <p:nvPr/>
        </p:nvSpPr>
        <p:spPr bwMode="auto">
          <a:xfrm rot="20134798">
            <a:off x="2366169" y="4172013"/>
            <a:ext cx="428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b="1" dirty="0">
                <a:latin typeface="Times New Roman" pitchFamily="18" charset="0"/>
                <a:cs typeface="Times New Roman" pitchFamily="18" charset="0"/>
              </a:rPr>
              <a:t>A</a:t>
            </a:r>
            <a:endParaRPr lang="ru-RU" sz="2800" b="1" dirty="0">
              <a:latin typeface="Times New Roman" pitchFamily="18" charset="0"/>
              <a:cs typeface="Times New Roman" pitchFamily="18" charset="0"/>
            </a:endParaRPr>
          </a:p>
        </p:txBody>
      </p:sp>
      <p:sp>
        <p:nvSpPr>
          <p:cNvPr id="13" name="TextBox 41"/>
          <p:cNvSpPr txBox="1">
            <a:spLocks noChangeArrowheads="1"/>
          </p:cNvSpPr>
          <p:nvPr/>
        </p:nvSpPr>
        <p:spPr bwMode="auto">
          <a:xfrm rot="19953942">
            <a:off x="2158206" y="3535425"/>
            <a:ext cx="444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b="1" dirty="0">
                <a:latin typeface="Times New Roman" pitchFamily="18" charset="0"/>
                <a:cs typeface="Times New Roman" pitchFamily="18" charset="0"/>
              </a:rPr>
              <a:t>R</a:t>
            </a:r>
            <a:endParaRPr lang="ru-RU" sz="2800" b="1" dirty="0">
              <a:latin typeface="Times New Roman" pitchFamily="18" charset="0"/>
              <a:cs typeface="Times New Roman" pitchFamily="18" charset="0"/>
            </a:endParaRPr>
          </a:p>
        </p:txBody>
      </p:sp>
      <p:sp>
        <p:nvSpPr>
          <p:cNvPr id="14" name="Прямоугольник 13"/>
          <p:cNvSpPr/>
          <p:nvPr/>
        </p:nvSpPr>
        <p:spPr>
          <a:xfrm>
            <a:off x="3166670" y="683283"/>
            <a:ext cx="3073470"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Задача</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5480549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Равнобедренный треугольник 2"/>
          <p:cNvSpPr/>
          <p:nvPr/>
        </p:nvSpPr>
        <p:spPr bwMode="auto">
          <a:xfrm>
            <a:off x="3748471" y="2524956"/>
            <a:ext cx="3357562" cy="1428750"/>
          </a:xfrm>
          <a:prstGeom prst="triangle">
            <a:avLst>
              <a:gd name="adj" fmla="val 99358"/>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ru-RU" dirty="0"/>
          </a:p>
        </p:txBody>
      </p:sp>
      <p:sp>
        <p:nvSpPr>
          <p:cNvPr id="4" name="Овал 3"/>
          <p:cNvSpPr/>
          <p:nvPr/>
        </p:nvSpPr>
        <p:spPr bwMode="auto">
          <a:xfrm rot="20039076">
            <a:off x="4466021" y="1977269"/>
            <a:ext cx="1331912" cy="1347787"/>
          </a:xfrm>
          <a:prstGeom prst="ellipse">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ru-RU" dirty="0"/>
          </a:p>
        </p:txBody>
      </p:sp>
      <p:cxnSp>
        <p:nvCxnSpPr>
          <p:cNvPr id="5" name="Прямая соединительная линия 4"/>
          <p:cNvCxnSpPr/>
          <p:nvPr/>
        </p:nvCxnSpPr>
        <p:spPr bwMode="auto">
          <a:xfrm rot="10800000" flipV="1">
            <a:off x="4820033" y="810456"/>
            <a:ext cx="2286000" cy="1214438"/>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a:endCxn id="3" idx="3"/>
          </p:cNvCxnSpPr>
          <p:nvPr/>
        </p:nvCxnSpPr>
        <p:spPr bwMode="auto">
          <a:xfrm rot="5400000">
            <a:off x="5451858" y="2299531"/>
            <a:ext cx="3286125" cy="22225"/>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 name="AutoShape 8"/>
          <p:cNvCxnSpPr>
            <a:cxnSpLocks noChangeShapeType="1"/>
          </p:cNvCxnSpPr>
          <p:nvPr/>
        </p:nvCxnSpPr>
        <p:spPr bwMode="auto">
          <a:xfrm rot="5400000">
            <a:off x="6534534" y="1238288"/>
            <a:ext cx="1285081" cy="794"/>
          </a:xfrm>
          <a:prstGeom prst="straightConnector1">
            <a:avLst/>
          </a:prstGeom>
          <a:noFill/>
          <a:ln w="76200">
            <a:pattFill prst="ltUpDiag">
              <a:fgClr>
                <a:srgbClr val="000000"/>
              </a:fgClr>
              <a:bgClr>
                <a:srgbClr val="FFFFFF"/>
              </a:bgClr>
            </a:pattFill>
            <a:round/>
            <a:headEnd/>
            <a:tailEnd/>
          </a:ln>
          <a:extLst>
            <a:ext uri="{909E8E84-426E-40DD-AFC4-6F175D3DCCD1}">
              <a14:hiddenFill xmlns:a14="http://schemas.microsoft.com/office/drawing/2010/main">
                <a:noFill/>
              </a14:hiddenFill>
            </a:ext>
          </a:extLst>
        </p:spPr>
      </p:cxnSp>
      <p:cxnSp>
        <p:nvCxnSpPr>
          <p:cNvPr id="8" name="Прямая соединительная линия 7"/>
          <p:cNvCxnSpPr>
            <a:stCxn id="4" idx="0"/>
            <a:endCxn id="4" idx="4"/>
          </p:cNvCxnSpPr>
          <p:nvPr/>
        </p:nvCxnSpPr>
        <p:spPr bwMode="auto">
          <a:xfrm rot="16200000" flipH="1">
            <a:off x="4525551" y="2355888"/>
            <a:ext cx="1211263" cy="590550"/>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9" name="Овал 8"/>
          <p:cNvSpPr/>
          <p:nvPr/>
        </p:nvSpPr>
        <p:spPr bwMode="auto">
          <a:xfrm>
            <a:off x="5069271" y="2596394"/>
            <a:ext cx="71437" cy="71437"/>
          </a:xfrm>
          <a:prstGeom prst="ellipse">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ru-RU" dirty="0"/>
          </a:p>
        </p:txBody>
      </p:sp>
      <p:sp>
        <p:nvSpPr>
          <p:cNvPr id="14" name="TextBox 41"/>
          <p:cNvSpPr txBox="1">
            <a:spLocks noChangeArrowheads="1"/>
          </p:cNvSpPr>
          <p:nvPr/>
        </p:nvSpPr>
        <p:spPr bwMode="auto">
          <a:xfrm>
            <a:off x="4376235" y="3501927"/>
            <a:ext cx="372129"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l-GR" sz="2800">
                <a:latin typeface="Times New Roman" pitchFamily="18" charset="0"/>
                <a:cs typeface="Times New Roman" pitchFamily="18" charset="0"/>
              </a:rPr>
              <a:t>α</a:t>
            </a:r>
            <a:endParaRPr lang="ru-RU" sz="2800" dirty="0">
              <a:latin typeface="Times New Roman" pitchFamily="18" charset="0"/>
              <a:cs typeface="Times New Roman" pitchFamily="18" charset="0"/>
            </a:endParaRPr>
          </a:p>
        </p:txBody>
      </p:sp>
      <p:sp>
        <p:nvSpPr>
          <p:cNvPr id="15" name="Дуга 14"/>
          <p:cNvSpPr/>
          <p:nvPr/>
        </p:nvSpPr>
        <p:spPr bwMode="auto">
          <a:xfrm>
            <a:off x="4248533" y="3667956"/>
            <a:ext cx="214313" cy="571500"/>
          </a:xfrm>
          <a:prstGeom prst="arc">
            <a:avLst/>
          </a:prstGeom>
        </p:spPr>
        <p:style>
          <a:lnRef idx="1">
            <a:schemeClr val="dk1"/>
          </a:lnRef>
          <a:fillRef idx="0">
            <a:schemeClr val="dk1"/>
          </a:fillRef>
          <a:effectRef idx="0">
            <a:schemeClr val="dk1"/>
          </a:effectRef>
          <a:fontRef idx="minor">
            <a:schemeClr val="tx1"/>
          </a:fontRef>
        </p:style>
        <p:txBody>
          <a:bodyPr anchor="ctr"/>
          <a:lstStyle/>
          <a:p>
            <a:pPr algn="ctr">
              <a:defRPr/>
            </a:pPr>
            <a:endParaRPr lang="ru-RU" dirty="0"/>
          </a:p>
        </p:txBody>
      </p:sp>
      <p:cxnSp>
        <p:nvCxnSpPr>
          <p:cNvPr id="19" name="Прямая соединительная линия 18"/>
          <p:cNvCxnSpPr>
            <a:endCxn id="4" idx="4"/>
          </p:cNvCxnSpPr>
          <p:nvPr/>
        </p:nvCxnSpPr>
        <p:spPr bwMode="auto">
          <a:xfrm>
            <a:off x="5105783" y="3239331"/>
            <a:ext cx="320675" cy="17463"/>
          </a:xfrm>
          <a:prstGeom prst="line">
            <a:avLst/>
          </a:prstGeom>
          <a:ln w="38100"/>
        </p:spPr>
        <p:style>
          <a:lnRef idx="1">
            <a:schemeClr val="accent3"/>
          </a:lnRef>
          <a:fillRef idx="0">
            <a:schemeClr val="accent3"/>
          </a:fillRef>
          <a:effectRef idx="0">
            <a:schemeClr val="accent3"/>
          </a:effectRef>
          <a:fontRef idx="minor">
            <a:schemeClr val="tx1"/>
          </a:fontRef>
        </p:style>
      </p:cxnSp>
      <p:sp>
        <p:nvSpPr>
          <p:cNvPr id="20" name="Дуга 19"/>
          <p:cNvSpPr/>
          <p:nvPr/>
        </p:nvSpPr>
        <p:spPr bwMode="auto">
          <a:xfrm flipV="1">
            <a:off x="4962908" y="2882144"/>
            <a:ext cx="357188" cy="214312"/>
          </a:xfrm>
          <a:prstGeom prst="arc">
            <a:avLst/>
          </a:prstGeom>
        </p:spPr>
        <p:style>
          <a:lnRef idx="1">
            <a:schemeClr val="dk1"/>
          </a:lnRef>
          <a:fillRef idx="0">
            <a:schemeClr val="dk1"/>
          </a:fillRef>
          <a:effectRef idx="0">
            <a:schemeClr val="dk1"/>
          </a:effectRef>
          <a:fontRef idx="minor">
            <a:schemeClr val="tx1"/>
          </a:fontRef>
        </p:style>
        <p:txBody>
          <a:bodyPr anchor="ctr"/>
          <a:lstStyle/>
          <a:p>
            <a:pPr algn="ctr">
              <a:defRPr/>
            </a:pPr>
            <a:endParaRPr lang="ru-RU" dirty="0"/>
          </a:p>
        </p:txBody>
      </p:sp>
      <p:sp>
        <p:nvSpPr>
          <p:cNvPr id="26" name="Правая фигурная скобка 25"/>
          <p:cNvSpPr>
            <a:spLocks noChangeAspect="1"/>
          </p:cNvSpPr>
          <p:nvPr/>
        </p:nvSpPr>
        <p:spPr bwMode="auto">
          <a:xfrm rot="20045238">
            <a:off x="4977196" y="1945519"/>
            <a:ext cx="425450" cy="1316037"/>
          </a:xfrm>
          <a:prstGeom prst="rightBrace">
            <a:avLst>
              <a:gd name="adj1" fmla="val 0"/>
              <a:gd name="adj2" fmla="val 52053"/>
            </a:avLst>
          </a:prstGeom>
        </p:spPr>
        <p:style>
          <a:lnRef idx="1">
            <a:schemeClr val="dk1"/>
          </a:lnRef>
          <a:fillRef idx="0">
            <a:schemeClr val="dk1"/>
          </a:fillRef>
          <a:effectRef idx="0">
            <a:schemeClr val="dk1"/>
          </a:effectRef>
          <a:fontRef idx="minor">
            <a:schemeClr val="tx1"/>
          </a:fontRef>
        </p:style>
        <p:txBody>
          <a:bodyPr anchor="ctr"/>
          <a:lstStyle/>
          <a:p>
            <a:pPr algn="ctr">
              <a:defRPr/>
            </a:pPr>
            <a:endParaRPr lang="ru-RU" dirty="0"/>
          </a:p>
        </p:txBody>
      </p:sp>
      <p:grpSp>
        <p:nvGrpSpPr>
          <p:cNvPr id="51" name="Группа 50"/>
          <p:cNvGrpSpPr/>
          <p:nvPr/>
        </p:nvGrpSpPr>
        <p:grpSpPr>
          <a:xfrm>
            <a:off x="3962734" y="2061367"/>
            <a:ext cx="1393106" cy="1272555"/>
            <a:chOff x="3962734" y="2061367"/>
            <a:chExt cx="1393106" cy="1272555"/>
          </a:xfrm>
        </p:grpSpPr>
        <p:sp>
          <p:nvSpPr>
            <p:cNvPr id="27" name="TextBox 76"/>
            <p:cNvSpPr txBox="1">
              <a:spLocks noChangeArrowheads="1"/>
            </p:cNvSpPr>
            <p:nvPr/>
          </p:nvSpPr>
          <p:spPr bwMode="auto">
            <a:xfrm>
              <a:off x="3962734" y="2810706"/>
              <a:ext cx="364115"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b="1" i="1" dirty="0">
                  <a:latin typeface="Times New Roman" pitchFamily="18" charset="0"/>
                  <a:cs typeface="Times New Roman" pitchFamily="18" charset="0"/>
                </a:rPr>
                <a:t>d</a:t>
              </a:r>
              <a:endParaRPr lang="ru-RU" sz="2800" b="1" i="1" dirty="0">
                <a:latin typeface="Times New Roman" pitchFamily="18" charset="0"/>
                <a:cs typeface="Times New Roman" pitchFamily="18" charset="0"/>
              </a:endParaRPr>
            </a:p>
          </p:txBody>
        </p:sp>
        <p:sp>
          <p:nvSpPr>
            <p:cNvPr id="28" name="TextBox 77"/>
            <p:cNvSpPr txBox="1">
              <a:spLocks noChangeArrowheads="1"/>
            </p:cNvSpPr>
            <p:nvPr/>
          </p:nvSpPr>
          <p:spPr bwMode="auto">
            <a:xfrm rot="19889190">
              <a:off x="5070156" y="2061367"/>
              <a:ext cx="285684"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b="1" i="1" dirty="0">
                  <a:latin typeface="Times New Roman" pitchFamily="18" charset="0"/>
                  <a:cs typeface="Times New Roman" pitchFamily="18" charset="0"/>
                </a:rPr>
                <a:t>l</a:t>
              </a:r>
              <a:endParaRPr lang="ru-RU" sz="2800" b="1" i="1" dirty="0">
                <a:latin typeface="Times New Roman" pitchFamily="18" charset="0"/>
                <a:cs typeface="Times New Roman" pitchFamily="18" charset="0"/>
              </a:endParaRPr>
            </a:p>
          </p:txBody>
        </p:sp>
        <p:cxnSp>
          <p:nvCxnSpPr>
            <p:cNvPr id="29" name="Скругленная соединительная линия 28"/>
            <p:cNvCxnSpPr/>
            <p:nvPr/>
          </p:nvCxnSpPr>
          <p:spPr bwMode="auto">
            <a:xfrm>
              <a:off x="4248533" y="3096456"/>
              <a:ext cx="1000125" cy="142875"/>
            </a:xfrm>
            <a:prstGeom prst="curvedConnector3">
              <a:avLst>
                <a:gd name="adj1" fmla="val 5280"/>
              </a:avLst>
            </a:prstGeom>
            <a:ln>
              <a:tailEnd type="arrow"/>
            </a:ln>
          </p:spPr>
          <p:style>
            <a:lnRef idx="1">
              <a:schemeClr val="accent5"/>
            </a:lnRef>
            <a:fillRef idx="0">
              <a:schemeClr val="accent5"/>
            </a:fillRef>
            <a:effectRef idx="0">
              <a:schemeClr val="accent5"/>
            </a:effectRef>
            <a:fontRef idx="minor">
              <a:schemeClr val="tx1"/>
            </a:fontRef>
          </p:style>
        </p:cxnSp>
      </p:grpSp>
      <p:sp>
        <p:nvSpPr>
          <p:cNvPr id="30" name="TextBox 99"/>
          <p:cNvSpPr txBox="1">
            <a:spLocks noChangeArrowheads="1"/>
          </p:cNvSpPr>
          <p:nvPr/>
        </p:nvSpPr>
        <p:spPr bwMode="auto">
          <a:xfrm rot="20134798">
            <a:off x="5408694" y="3161655"/>
            <a:ext cx="428526"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b="1" dirty="0">
                <a:latin typeface="Times New Roman" pitchFamily="18" charset="0"/>
                <a:cs typeface="Times New Roman" pitchFamily="18" charset="0"/>
              </a:rPr>
              <a:t>A</a:t>
            </a:r>
            <a:endParaRPr lang="ru-RU" sz="2800" b="1" dirty="0">
              <a:latin typeface="Times New Roman" pitchFamily="18" charset="0"/>
              <a:cs typeface="Times New Roman" pitchFamily="18" charset="0"/>
            </a:endParaRPr>
          </a:p>
        </p:txBody>
      </p:sp>
      <p:grpSp>
        <p:nvGrpSpPr>
          <p:cNvPr id="40" name="Группа 39"/>
          <p:cNvGrpSpPr/>
          <p:nvPr/>
        </p:nvGrpSpPr>
        <p:grpSpPr>
          <a:xfrm>
            <a:off x="3968501" y="1364729"/>
            <a:ext cx="1999787" cy="3000375"/>
            <a:chOff x="-1709436" y="1329024"/>
            <a:chExt cx="1999787" cy="3000375"/>
          </a:xfrm>
        </p:grpSpPr>
        <p:cxnSp>
          <p:nvCxnSpPr>
            <p:cNvPr id="11" name="Прямая со стрелкой 10"/>
            <p:cNvCxnSpPr/>
            <p:nvPr/>
          </p:nvCxnSpPr>
          <p:spPr bwMode="auto">
            <a:xfrm rot="16200000" flipH="1">
              <a:off x="-1288699" y="3337211"/>
              <a:ext cx="1500188" cy="55563"/>
            </a:xfrm>
            <a:prstGeom prst="straightConnector1">
              <a:avLst/>
            </a:prstGeom>
            <a:ln w="3810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2" name="Прямая со стрелкой 11"/>
            <p:cNvCxnSpPr>
              <a:stCxn id="9" idx="0"/>
            </p:cNvCxnSpPr>
            <p:nvPr/>
          </p:nvCxnSpPr>
          <p:spPr bwMode="auto">
            <a:xfrm rot="16200000" flipV="1">
              <a:off x="-1495868" y="1615568"/>
              <a:ext cx="1214438" cy="641350"/>
            </a:xfrm>
            <a:prstGeom prst="straightConnector1">
              <a:avLst/>
            </a:prstGeom>
            <a:ln w="38100">
              <a:solidFill>
                <a:srgbClr val="C00000"/>
              </a:solidFill>
              <a:tailEnd type="arrow"/>
            </a:ln>
          </p:spPr>
          <p:style>
            <a:lnRef idx="1">
              <a:schemeClr val="accent2"/>
            </a:lnRef>
            <a:fillRef idx="0">
              <a:schemeClr val="accent2"/>
            </a:fillRef>
            <a:effectRef idx="0">
              <a:schemeClr val="accent2"/>
            </a:effectRef>
            <a:fontRef idx="minor">
              <a:schemeClr val="tx1"/>
            </a:fontRef>
          </p:style>
        </p:cxnSp>
        <p:sp>
          <p:nvSpPr>
            <p:cNvPr id="17" name="Прямоугольник 44"/>
            <p:cNvSpPr>
              <a:spLocks noChangeArrowheads="1"/>
            </p:cNvSpPr>
            <p:nvPr/>
          </p:nvSpPr>
          <p:spPr bwMode="auto">
            <a:xfrm>
              <a:off x="-495280" y="3806183"/>
              <a:ext cx="785631"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dirty="0">
                  <a:latin typeface="Times New Roman" pitchFamily="18" charset="0"/>
                  <a:cs typeface="Times New Roman" pitchFamily="18" charset="0"/>
                </a:rPr>
                <a:t>mg</a:t>
              </a:r>
              <a:endParaRPr lang="ru-RU" sz="2800" b="1" dirty="0">
                <a:latin typeface="Times New Roman" pitchFamily="18" charset="0"/>
                <a:cs typeface="Times New Roman" pitchFamily="18" charset="0"/>
              </a:endParaRPr>
            </a:p>
          </p:txBody>
        </p:sp>
        <p:sp>
          <p:nvSpPr>
            <p:cNvPr id="18" name="Прямоугольник 45"/>
            <p:cNvSpPr>
              <a:spLocks noChangeArrowheads="1"/>
            </p:cNvSpPr>
            <p:nvPr/>
          </p:nvSpPr>
          <p:spPr bwMode="auto">
            <a:xfrm rot="20830282">
              <a:off x="-1709436" y="1329024"/>
              <a:ext cx="444246"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a:latin typeface="Times New Roman" pitchFamily="18" charset="0"/>
                  <a:cs typeface="Times New Roman" pitchFamily="18" charset="0"/>
                </a:rPr>
                <a:t>N</a:t>
              </a:r>
              <a:endParaRPr lang="ru-RU" sz="2800" b="1" dirty="0">
                <a:latin typeface="Times New Roman" pitchFamily="18" charset="0"/>
                <a:cs typeface="Times New Roman" pitchFamily="18" charset="0"/>
              </a:endParaRPr>
            </a:p>
          </p:txBody>
        </p:sp>
        <p:cxnSp>
          <p:nvCxnSpPr>
            <p:cNvPr id="23" name="Прямая со стрелкой 22"/>
            <p:cNvCxnSpPr/>
            <p:nvPr/>
          </p:nvCxnSpPr>
          <p:spPr bwMode="auto">
            <a:xfrm flipV="1">
              <a:off x="-1709387" y="1329024"/>
              <a:ext cx="285750" cy="7143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25" name="Прямая со стрелкой 24"/>
            <p:cNvCxnSpPr/>
            <p:nvPr/>
          </p:nvCxnSpPr>
          <p:spPr bwMode="auto">
            <a:xfrm>
              <a:off x="-137762" y="3970624"/>
              <a:ext cx="285750" cy="158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grpSp>
      <p:grpSp>
        <p:nvGrpSpPr>
          <p:cNvPr id="48" name="Группа 47"/>
          <p:cNvGrpSpPr/>
          <p:nvPr/>
        </p:nvGrpSpPr>
        <p:grpSpPr>
          <a:xfrm>
            <a:off x="3610721" y="2393773"/>
            <a:ext cx="4123059" cy="1357313"/>
            <a:chOff x="3654808" y="2406222"/>
            <a:chExt cx="4123059" cy="1357313"/>
          </a:xfrm>
        </p:grpSpPr>
        <p:cxnSp>
          <p:nvCxnSpPr>
            <p:cNvPr id="32" name="Прямая со стрелкой 31"/>
            <p:cNvCxnSpPr/>
            <p:nvPr/>
          </p:nvCxnSpPr>
          <p:spPr>
            <a:xfrm flipV="1">
              <a:off x="4182159" y="2406222"/>
              <a:ext cx="3286125" cy="1357313"/>
            </a:xfrm>
            <a:prstGeom prst="straightConnector1">
              <a:avLst/>
            </a:prstGeom>
            <a:ln w="28575">
              <a:solidFill>
                <a:srgbClr val="00B050"/>
              </a:solidFill>
              <a:tailEnd type="arrow"/>
            </a:ln>
          </p:spPr>
          <p:style>
            <a:lnRef idx="1">
              <a:schemeClr val="dk1"/>
            </a:lnRef>
            <a:fillRef idx="0">
              <a:schemeClr val="dk1"/>
            </a:fillRef>
            <a:effectRef idx="0">
              <a:schemeClr val="dk1"/>
            </a:effectRef>
            <a:fontRef idx="minor">
              <a:schemeClr val="tx1"/>
            </a:fontRef>
          </p:style>
        </p:cxnSp>
        <p:cxnSp>
          <p:nvCxnSpPr>
            <p:cNvPr id="33" name="Прямая со стрелкой 32"/>
            <p:cNvCxnSpPr/>
            <p:nvPr/>
          </p:nvCxnSpPr>
          <p:spPr>
            <a:xfrm rot="16200000" flipV="1">
              <a:off x="3641314" y="3203613"/>
              <a:ext cx="714375" cy="357188"/>
            </a:xfrm>
            <a:prstGeom prst="straightConnector1">
              <a:avLst/>
            </a:prstGeom>
            <a:ln w="28575">
              <a:solidFill>
                <a:srgbClr val="00B050"/>
              </a:solidFill>
              <a:tailEnd type="arrow"/>
            </a:ln>
          </p:spPr>
          <p:style>
            <a:lnRef idx="1">
              <a:schemeClr val="dk1"/>
            </a:lnRef>
            <a:fillRef idx="0">
              <a:schemeClr val="dk1"/>
            </a:fillRef>
            <a:effectRef idx="0">
              <a:schemeClr val="dk1"/>
            </a:effectRef>
            <a:fontRef idx="minor">
              <a:schemeClr val="tx1"/>
            </a:fontRef>
          </p:style>
        </p:cxnSp>
        <p:sp>
          <p:nvSpPr>
            <p:cNvPr id="34" name="TextBox 119"/>
            <p:cNvSpPr txBox="1">
              <a:spLocks noChangeArrowheads="1"/>
            </p:cNvSpPr>
            <p:nvPr/>
          </p:nvSpPr>
          <p:spPr bwMode="auto">
            <a:xfrm rot="20412335">
              <a:off x="7433379" y="2507127"/>
              <a:ext cx="3444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i="1" dirty="0">
                  <a:latin typeface="Times New Roman" pitchFamily="18" charset="0"/>
                  <a:cs typeface="Times New Roman" pitchFamily="18" charset="0"/>
                </a:rPr>
                <a:t>x</a:t>
              </a:r>
              <a:endParaRPr lang="ru-RU" sz="2800" i="1" dirty="0">
                <a:latin typeface="Times New Roman" pitchFamily="18" charset="0"/>
                <a:cs typeface="Times New Roman" pitchFamily="18" charset="0"/>
              </a:endParaRPr>
            </a:p>
          </p:txBody>
        </p:sp>
        <p:sp>
          <p:nvSpPr>
            <p:cNvPr id="35" name="TextBox 120"/>
            <p:cNvSpPr txBox="1">
              <a:spLocks noChangeArrowheads="1"/>
            </p:cNvSpPr>
            <p:nvPr/>
          </p:nvSpPr>
          <p:spPr bwMode="auto">
            <a:xfrm rot="20000666">
              <a:off x="3654808" y="3067881"/>
              <a:ext cx="344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i="1" dirty="0">
                  <a:latin typeface="Times New Roman" pitchFamily="18" charset="0"/>
                  <a:cs typeface="Times New Roman" pitchFamily="18" charset="0"/>
                </a:rPr>
                <a:t>y</a:t>
              </a:r>
              <a:endParaRPr lang="ru-RU" sz="2800" i="1" dirty="0">
                <a:latin typeface="Times New Roman" pitchFamily="18" charset="0"/>
                <a:cs typeface="Times New Roman" pitchFamily="18" charset="0"/>
              </a:endParaRPr>
            </a:p>
          </p:txBody>
        </p:sp>
      </p:grpSp>
      <p:sp>
        <p:nvSpPr>
          <p:cNvPr id="37" name="TextBox 36"/>
          <p:cNvSpPr txBox="1"/>
          <p:nvPr/>
        </p:nvSpPr>
        <p:spPr>
          <a:xfrm>
            <a:off x="1115616" y="810455"/>
            <a:ext cx="2088232" cy="36933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ru-RU" b="1" dirty="0" smtClean="0">
                <a:solidFill>
                  <a:srgbClr val="00B050"/>
                </a:solidFill>
              </a:rPr>
              <a:t>Расставим силы</a:t>
            </a:r>
            <a:endParaRPr lang="ru-RU" b="1" dirty="0">
              <a:solidFill>
                <a:srgbClr val="00B050"/>
              </a:solidFill>
            </a:endParaRPr>
          </a:p>
        </p:txBody>
      </p:sp>
      <p:sp>
        <p:nvSpPr>
          <p:cNvPr id="41" name="TextBox 40"/>
          <p:cNvSpPr txBox="1"/>
          <p:nvPr/>
        </p:nvSpPr>
        <p:spPr>
          <a:xfrm>
            <a:off x="1152031" y="667581"/>
            <a:ext cx="2846469" cy="64633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ru-RU" b="1" dirty="0" smtClean="0">
                <a:solidFill>
                  <a:srgbClr val="00B050"/>
                </a:solidFill>
              </a:rPr>
              <a:t>Запишем второй закон Ньютона для системы</a:t>
            </a:r>
            <a:endParaRPr lang="ru-RU" b="1" dirty="0">
              <a:solidFill>
                <a:srgbClr val="00B050"/>
              </a:solidFill>
            </a:endParaRPr>
          </a:p>
        </p:txBody>
      </p:sp>
      <p:grpSp>
        <p:nvGrpSpPr>
          <p:cNvPr id="44" name="Группа 43"/>
          <p:cNvGrpSpPr/>
          <p:nvPr/>
        </p:nvGrpSpPr>
        <p:grpSpPr>
          <a:xfrm>
            <a:off x="863948" y="1313912"/>
            <a:ext cx="2925763" cy="744537"/>
            <a:chOff x="863948" y="1313912"/>
            <a:chExt cx="2925763" cy="744537"/>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948" y="1313912"/>
              <a:ext cx="2925763"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Прямая со стрелкой 42"/>
            <p:cNvCxnSpPr/>
            <p:nvPr/>
          </p:nvCxnSpPr>
          <p:spPr>
            <a:xfrm>
              <a:off x="1115616" y="1417674"/>
              <a:ext cx="35104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Прямая со стрелкой 44"/>
            <p:cNvCxnSpPr/>
            <p:nvPr/>
          </p:nvCxnSpPr>
          <p:spPr>
            <a:xfrm>
              <a:off x="1871118" y="1442646"/>
              <a:ext cx="35104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Прямая со стрелкой 45"/>
            <p:cNvCxnSpPr/>
            <p:nvPr/>
          </p:nvCxnSpPr>
          <p:spPr>
            <a:xfrm>
              <a:off x="2679100" y="1450387"/>
              <a:ext cx="35104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1152030" y="771343"/>
            <a:ext cx="2810703" cy="64633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ru-RU" b="1" dirty="0" smtClean="0">
                <a:solidFill>
                  <a:srgbClr val="00B050"/>
                </a:solidFill>
              </a:rPr>
              <a:t>Найдем проекции векторов</a:t>
            </a:r>
            <a:endParaRPr lang="ru-RU" b="1" dirty="0">
              <a:solidFill>
                <a:srgbClr val="00B050"/>
              </a:solidFill>
            </a:endParaRPr>
          </a:p>
        </p:txBody>
      </p:sp>
      <p:grpSp>
        <p:nvGrpSpPr>
          <p:cNvPr id="38" name="Группа 37"/>
          <p:cNvGrpSpPr/>
          <p:nvPr/>
        </p:nvGrpSpPr>
        <p:grpSpPr>
          <a:xfrm>
            <a:off x="4788738" y="1124396"/>
            <a:ext cx="1627706" cy="2160588"/>
            <a:chOff x="4820033" y="1096206"/>
            <a:chExt cx="1627706" cy="2160588"/>
          </a:xfrm>
        </p:grpSpPr>
        <p:cxnSp>
          <p:nvCxnSpPr>
            <p:cNvPr id="10" name="Прямая со стрелкой 9"/>
            <p:cNvCxnSpPr/>
            <p:nvPr/>
          </p:nvCxnSpPr>
          <p:spPr bwMode="auto">
            <a:xfrm flipV="1">
              <a:off x="4820033" y="1524831"/>
              <a:ext cx="1000125" cy="500063"/>
            </a:xfrm>
            <a:prstGeom prst="straightConnector1">
              <a:avLst/>
            </a:prstGeom>
            <a:ln w="3810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3" name="Прямая со стрелкой 12"/>
            <p:cNvCxnSpPr>
              <a:stCxn id="4" idx="4"/>
            </p:cNvCxnSpPr>
            <p:nvPr/>
          </p:nvCxnSpPr>
          <p:spPr bwMode="auto">
            <a:xfrm rot="5400000" flipH="1" flipV="1">
              <a:off x="5686015" y="2622587"/>
              <a:ext cx="374650" cy="893763"/>
            </a:xfrm>
            <a:prstGeom prst="straightConnector1">
              <a:avLst/>
            </a:prstGeom>
            <a:ln w="38100">
              <a:solidFill>
                <a:srgbClr val="C00000"/>
              </a:solidFill>
              <a:tailEnd type="arrow"/>
            </a:ln>
          </p:spPr>
          <p:style>
            <a:lnRef idx="1">
              <a:schemeClr val="accent2"/>
            </a:lnRef>
            <a:fillRef idx="0">
              <a:schemeClr val="accent2"/>
            </a:fillRef>
            <a:effectRef idx="0">
              <a:schemeClr val="accent2"/>
            </a:effectRef>
            <a:fontRef idx="minor">
              <a:schemeClr val="tx1"/>
            </a:fontRef>
          </p:style>
        </p:cxnSp>
        <p:sp>
          <p:nvSpPr>
            <p:cNvPr id="16" name="Прямоугольник 43"/>
            <p:cNvSpPr>
              <a:spLocks noChangeArrowheads="1"/>
            </p:cNvSpPr>
            <p:nvPr/>
          </p:nvSpPr>
          <p:spPr bwMode="auto">
            <a:xfrm rot="20294844">
              <a:off x="6024326" y="2310644"/>
              <a:ext cx="423413"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a:latin typeface="Times New Roman" pitchFamily="18" charset="0"/>
                  <a:cs typeface="Times New Roman" pitchFamily="18" charset="0"/>
                </a:rPr>
                <a:t>T</a:t>
              </a:r>
              <a:endParaRPr lang="ru-RU" sz="2800" b="1" dirty="0">
                <a:latin typeface="Times New Roman" pitchFamily="18" charset="0"/>
                <a:cs typeface="Times New Roman" pitchFamily="18" charset="0"/>
              </a:endParaRPr>
            </a:p>
          </p:txBody>
        </p:sp>
        <p:sp>
          <p:nvSpPr>
            <p:cNvPr id="21" name="TextBox 55"/>
            <p:cNvSpPr txBox="1">
              <a:spLocks noChangeArrowheads="1"/>
            </p:cNvSpPr>
            <p:nvPr/>
          </p:nvSpPr>
          <p:spPr bwMode="auto">
            <a:xfrm rot="19786270">
              <a:off x="5105469" y="1096206"/>
              <a:ext cx="423413"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b="1" dirty="0">
                  <a:latin typeface="Times New Roman" pitchFamily="18" charset="0"/>
                  <a:cs typeface="Times New Roman" pitchFamily="18" charset="0"/>
                </a:rPr>
                <a:t>T</a:t>
              </a:r>
              <a:endParaRPr lang="ru-RU" sz="2800" b="1" dirty="0">
                <a:latin typeface="Times New Roman" pitchFamily="18" charset="0"/>
                <a:cs typeface="Times New Roman" pitchFamily="18" charset="0"/>
              </a:endParaRPr>
            </a:p>
          </p:txBody>
        </p:sp>
        <p:cxnSp>
          <p:nvCxnSpPr>
            <p:cNvPr id="22" name="Прямая со стрелкой 21"/>
            <p:cNvCxnSpPr/>
            <p:nvPr/>
          </p:nvCxnSpPr>
          <p:spPr bwMode="auto">
            <a:xfrm flipV="1">
              <a:off x="5105783" y="1096206"/>
              <a:ext cx="285750" cy="17780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24" name="Прямая со стрелкой 23"/>
            <p:cNvCxnSpPr/>
            <p:nvPr/>
          </p:nvCxnSpPr>
          <p:spPr bwMode="auto">
            <a:xfrm flipV="1">
              <a:off x="6034471" y="2312231"/>
              <a:ext cx="285750" cy="14128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gr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042" y="1763052"/>
            <a:ext cx="3170237"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9208" y="2795624"/>
            <a:ext cx="2316163"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Box 49"/>
          <p:cNvSpPr txBox="1"/>
          <p:nvPr/>
        </p:nvSpPr>
        <p:spPr>
          <a:xfrm>
            <a:off x="858421" y="3400459"/>
            <a:ext cx="2727478" cy="107721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ru-RU" sz="1600" b="1" dirty="0" smtClean="0">
                <a:solidFill>
                  <a:srgbClr val="00B050"/>
                </a:solidFill>
                <a:latin typeface="Times New Roman" pitchFamily="18" charset="0"/>
                <a:cs typeface="Times New Roman" pitchFamily="18" charset="0"/>
              </a:rPr>
              <a:t>Или через правило моментов относительно оси, проходящей через точку </a:t>
            </a:r>
            <a:r>
              <a:rPr lang="en-US" sz="1600" b="1" dirty="0" smtClean="0">
                <a:solidFill>
                  <a:srgbClr val="00B050"/>
                </a:solidFill>
                <a:latin typeface="Times New Roman" pitchFamily="18" charset="0"/>
                <a:cs typeface="Times New Roman" pitchFamily="18" charset="0"/>
              </a:rPr>
              <a:t>A</a:t>
            </a:r>
            <a:endParaRPr lang="ru-RU" sz="1600" b="1" dirty="0">
              <a:solidFill>
                <a:srgbClr val="00B050"/>
              </a:solidFill>
              <a:latin typeface="Times New Roman" pitchFamily="18" charset="0"/>
              <a:cs typeface="Times New Roman" pitchFamily="18" charset="0"/>
            </a:endParaRPr>
          </a:p>
        </p:txBody>
      </p:sp>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578" y="4365104"/>
            <a:ext cx="2951163"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TextBox 51"/>
          <p:cNvSpPr txBox="1"/>
          <p:nvPr/>
        </p:nvSpPr>
        <p:spPr>
          <a:xfrm>
            <a:off x="3807280" y="4653136"/>
            <a:ext cx="568956" cy="36933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ru-RU" b="1" dirty="0" smtClean="0">
                <a:solidFill>
                  <a:srgbClr val="00B050"/>
                </a:solidFill>
              </a:rPr>
              <a:t>где</a:t>
            </a:r>
            <a:endParaRPr lang="ru-RU" b="1" dirty="0">
              <a:solidFill>
                <a:srgbClr val="00B050"/>
              </a:solidFill>
            </a:endParaRPr>
          </a:p>
        </p:txBody>
      </p:sp>
      <p:sp>
        <p:nvSpPr>
          <p:cNvPr id="53" name="TextBox 52"/>
          <p:cNvSpPr txBox="1"/>
          <p:nvPr/>
        </p:nvSpPr>
        <p:spPr>
          <a:xfrm>
            <a:off x="4490406" y="4477677"/>
            <a:ext cx="3394077" cy="1508105"/>
          </a:xfrm>
          <a:prstGeom prst="rect">
            <a:avLst/>
          </a:prstGeom>
          <a:noFill/>
        </p:spPr>
        <p:txBody>
          <a:bodyPr wrap="square" rtlCol="0">
            <a:spAutoFit/>
          </a:bodyPr>
          <a:lstStyle/>
          <a:p>
            <a:r>
              <a:rPr lang="ru-RU" sz="2800" dirty="0" smtClean="0">
                <a:solidFill>
                  <a:prstClr val="black"/>
                </a:solidFill>
                <a:latin typeface="Times New Roman" pitchFamily="18" charset="0"/>
                <a:cs typeface="Times New Roman" pitchFamily="18" charset="0"/>
              </a:rPr>
              <a:t>2R=</a:t>
            </a:r>
            <a:r>
              <a:rPr lang="en-US" sz="2800" b="1" i="1" dirty="0" smtClean="0">
                <a:solidFill>
                  <a:prstClr val="black"/>
                </a:solidFill>
                <a:latin typeface="Times New Roman" pitchFamily="18" charset="0"/>
                <a:cs typeface="Times New Roman" pitchFamily="18" charset="0"/>
              </a:rPr>
              <a:t>l </a:t>
            </a:r>
            <a:r>
              <a:rPr lang="ru-RU" b="1" dirty="0" smtClean="0">
                <a:solidFill>
                  <a:srgbClr val="00B050"/>
                </a:solidFill>
                <a:latin typeface="Times New Roman" pitchFamily="18" charset="0"/>
                <a:cs typeface="Times New Roman" pitchFamily="18" charset="0"/>
              </a:rPr>
              <a:t>плечо верхней силы натяжения</a:t>
            </a:r>
          </a:p>
          <a:p>
            <a:r>
              <a:rPr lang="en-US" sz="2800" dirty="0">
                <a:solidFill>
                  <a:prstClr val="black"/>
                </a:solidFill>
                <a:latin typeface="Times New Roman" pitchFamily="18" charset="0"/>
                <a:cs typeface="Times New Roman" pitchFamily="18" charset="0"/>
              </a:rPr>
              <a:t>d </a:t>
            </a:r>
            <a:r>
              <a:rPr lang="ru-RU" b="1" dirty="0" smtClean="0">
                <a:solidFill>
                  <a:srgbClr val="00B050"/>
                </a:solidFill>
                <a:latin typeface="Times New Roman" pitchFamily="18" charset="0"/>
                <a:cs typeface="Times New Roman" pitchFamily="18" charset="0"/>
              </a:rPr>
              <a:t>плечо нижней силы натяжения</a:t>
            </a:r>
            <a:endParaRPr lang="ru-RU" b="1" dirty="0">
              <a:solidFill>
                <a:srgbClr val="00B050"/>
              </a:solidFill>
            </a:endParaRPr>
          </a:p>
        </p:txBody>
      </p:sp>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9207" y="5373215"/>
            <a:ext cx="2316163"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805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barn(inVertical)">
                                      <p:cBhvr>
                                        <p:cTn id="11" dur="2000"/>
                                        <p:tgtEl>
                                          <p:spTgt spid="40"/>
                                        </p:tgtEl>
                                      </p:cBhvr>
                                    </p:animEffect>
                                  </p:childTnLst>
                                </p:cTn>
                              </p:par>
                              <p:par>
                                <p:cTn id="12" presetID="22" presetClass="entr" presetSubtype="4" fill="hold"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down)">
                                      <p:cBhvr>
                                        <p:cTn id="14" dur="2000"/>
                                        <p:tgtEl>
                                          <p:spTgt spid="38"/>
                                        </p:tgtEl>
                                      </p:cBhvr>
                                    </p:animEffect>
                                  </p:childTnLst>
                                </p:cTn>
                              </p:par>
                            </p:childTnLst>
                          </p:cTn>
                        </p:par>
                        <p:par>
                          <p:cTn id="15" fill="hold">
                            <p:stCondLst>
                              <p:cond delay="2500"/>
                            </p:stCondLst>
                            <p:childTnLst>
                              <p:par>
                                <p:cTn id="16" presetID="26" presetClass="emph" presetSubtype="0" fill="hold" grpId="1" nodeType="afterEffect">
                                  <p:stCondLst>
                                    <p:cond delay="0"/>
                                  </p:stCondLst>
                                  <p:childTnLst>
                                    <p:animEffect transition="out" filter="fade">
                                      <p:cBhvr>
                                        <p:cTn id="17" dur="2000" tmFilter="0, 0; .2, .5; .8, .5; 1, 0"/>
                                        <p:tgtEl>
                                          <p:spTgt spid="37"/>
                                        </p:tgtEl>
                                      </p:cBhvr>
                                    </p:animEffect>
                                    <p:animScale>
                                      <p:cBhvr>
                                        <p:cTn id="18" dur="1000" autoRev="1" fill="hold"/>
                                        <p:tgtEl>
                                          <p:spTgt spid="37"/>
                                        </p:tgtEl>
                                      </p:cBhvr>
                                      <p:by x="105000" y="105000"/>
                                    </p:animScale>
                                  </p:childTnLst>
                                </p:cTn>
                              </p:par>
                            </p:childTnLst>
                          </p:cTn>
                        </p:par>
                        <p:par>
                          <p:cTn id="19" fill="hold">
                            <p:stCondLst>
                              <p:cond delay="4500"/>
                            </p:stCondLst>
                            <p:childTnLst>
                              <p:par>
                                <p:cTn id="20" presetID="10" presetClass="exit" presetSubtype="0" fill="hold" grpId="2" nodeType="afterEffect">
                                  <p:stCondLst>
                                    <p:cond delay="0"/>
                                  </p:stCondLst>
                                  <p:childTnLst>
                                    <p:animEffect transition="out" filter="fade">
                                      <p:cBhvr>
                                        <p:cTn id="21" dur="500"/>
                                        <p:tgtEl>
                                          <p:spTgt spid="37"/>
                                        </p:tgtEl>
                                      </p:cBhvr>
                                    </p:animEffect>
                                    <p:set>
                                      <p:cBhvr>
                                        <p:cTn id="22" dur="1" fill="hold">
                                          <p:stCondLst>
                                            <p:cond delay="499"/>
                                          </p:stCondLst>
                                        </p:cTn>
                                        <p:tgtEl>
                                          <p:spTgt spid="3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2000"/>
                                        <p:tgtEl>
                                          <p:spTgt spid="44"/>
                                        </p:tgtEl>
                                      </p:cBhvr>
                                    </p:animEffect>
                                  </p:childTnLst>
                                </p:cTn>
                              </p:par>
                            </p:childTnLst>
                          </p:cTn>
                        </p:par>
                        <p:par>
                          <p:cTn id="32" fill="hold">
                            <p:stCondLst>
                              <p:cond delay="2500"/>
                            </p:stCondLst>
                            <p:childTnLst>
                              <p:par>
                                <p:cTn id="33" presetID="10" presetClass="exit" presetSubtype="0" fill="hold" grpId="1" nodeType="afterEffect">
                                  <p:stCondLst>
                                    <p:cond delay="0"/>
                                  </p:stCondLst>
                                  <p:childTnLst>
                                    <p:animEffect transition="out" filter="fade">
                                      <p:cBhvr>
                                        <p:cTn id="34" dur="1000"/>
                                        <p:tgtEl>
                                          <p:spTgt spid="41"/>
                                        </p:tgtEl>
                                      </p:cBhvr>
                                    </p:animEffect>
                                    <p:set>
                                      <p:cBhvr>
                                        <p:cTn id="35" dur="1" fill="hold">
                                          <p:stCondLst>
                                            <p:cond delay="999"/>
                                          </p:stCondLst>
                                        </p:cTn>
                                        <p:tgtEl>
                                          <p:spTgt spid="4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47"/>
                                        </p:tgtEl>
                                        <p:attrNameLst>
                                          <p:attrName>style.visibility</p:attrName>
                                        </p:attrNameLst>
                                      </p:cBhvr>
                                      <p:to>
                                        <p:strVal val="visible"/>
                                      </p:to>
                                    </p:set>
                                  </p:childTnLst>
                                </p:cTn>
                              </p:par>
                            </p:childTnLst>
                          </p:cTn>
                        </p:par>
                        <p:par>
                          <p:cTn id="40" fill="hold">
                            <p:stCondLst>
                              <p:cond delay="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2200"/>
                                        <p:tgtEl>
                                          <p:spTgt spid="48"/>
                                        </p:tgtEl>
                                      </p:cBhvr>
                                    </p:animEffect>
                                  </p:childTnLst>
                                </p:cTn>
                              </p:par>
                            </p:childTnLst>
                          </p:cTn>
                        </p:par>
                        <p:par>
                          <p:cTn id="44" fill="hold">
                            <p:stCondLst>
                              <p:cond delay="2200"/>
                            </p:stCondLst>
                            <p:childTnLst>
                              <p:par>
                                <p:cTn id="45" presetID="22" presetClass="entr" presetSubtype="8" fill="hold" nodeType="afterEffect">
                                  <p:stCondLst>
                                    <p:cond delay="0"/>
                                  </p:stCondLst>
                                  <p:childTnLst>
                                    <p:set>
                                      <p:cBhvr>
                                        <p:cTn id="46" dur="1" fill="hold">
                                          <p:stCondLst>
                                            <p:cond delay="0"/>
                                          </p:stCondLst>
                                        </p:cTn>
                                        <p:tgtEl>
                                          <p:spTgt spid="1028"/>
                                        </p:tgtEl>
                                        <p:attrNameLst>
                                          <p:attrName>style.visibility</p:attrName>
                                        </p:attrNameLst>
                                      </p:cBhvr>
                                      <p:to>
                                        <p:strVal val="visible"/>
                                      </p:to>
                                    </p:set>
                                    <p:animEffect transition="in" filter="wipe(left)">
                                      <p:cBhvr>
                                        <p:cTn id="47" dur="2000"/>
                                        <p:tgtEl>
                                          <p:spTgt spid="1028"/>
                                        </p:tgtEl>
                                      </p:cBhvr>
                                    </p:animEffect>
                                  </p:childTnLst>
                                </p:cTn>
                              </p:par>
                            </p:childTnLst>
                          </p:cTn>
                        </p:par>
                        <p:par>
                          <p:cTn id="48" fill="hold">
                            <p:stCondLst>
                              <p:cond delay="4200"/>
                            </p:stCondLst>
                            <p:childTnLst>
                              <p:par>
                                <p:cTn id="49" presetID="10" presetClass="exit" presetSubtype="0" fill="hold" grpId="1" nodeType="afterEffect">
                                  <p:stCondLst>
                                    <p:cond delay="0"/>
                                  </p:stCondLst>
                                  <p:childTnLst>
                                    <p:animEffect transition="out" filter="fade">
                                      <p:cBhvr>
                                        <p:cTn id="50" dur="500"/>
                                        <p:tgtEl>
                                          <p:spTgt spid="47"/>
                                        </p:tgtEl>
                                      </p:cBhvr>
                                    </p:animEffect>
                                    <p:set>
                                      <p:cBhvr>
                                        <p:cTn id="51" dur="1" fill="hold">
                                          <p:stCondLst>
                                            <p:cond delay="499"/>
                                          </p:stCondLst>
                                        </p:cTn>
                                        <p:tgtEl>
                                          <p:spTgt spid="47"/>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029"/>
                                        </p:tgtEl>
                                        <p:attrNameLst>
                                          <p:attrName>style.visibility</p:attrName>
                                        </p:attrNameLst>
                                      </p:cBhvr>
                                      <p:to>
                                        <p:strVal val="visible"/>
                                      </p:to>
                                    </p:set>
                                    <p:animEffect transition="in" filter="fade">
                                      <p:cBhvr>
                                        <p:cTn id="56" dur="1000"/>
                                        <p:tgtEl>
                                          <p:spTgt spid="1029"/>
                                        </p:tgtEl>
                                      </p:cBhvr>
                                    </p:animEffect>
                                    <p:anim calcmode="lin" valueType="num">
                                      <p:cBhvr>
                                        <p:cTn id="57" dur="1000" fill="hold"/>
                                        <p:tgtEl>
                                          <p:spTgt spid="1029"/>
                                        </p:tgtEl>
                                        <p:attrNameLst>
                                          <p:attrName>ppt_x</p:attrName>
                                        </p:attrNameLst>
                                      </p:cBhvr>
                                      <p:tavLst>
                                        <p:tav tm="0">
                                          <p:val>
                                            <p:strVal val="#ppt_x"/>
                                          </p:val>
                                        </p:tav>
                                        <p:tav tm="100000">
                                          <p:val>
                                            <p:strVal val="#ppt_x"/>
                                          </p:val>
                                        </p:tav>
                                      </p:tavLst>
                                    </p:anim>
                                    <p:anim calcmode="lin" valueType="num">
                                      <p:cBhvr>
                                        <p:cTn id="58"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3000"/>
                                        <p:tgtEl>
                                          <p:spTgt spid="50"/>
                                        </p:tgtEl>
                                      </p:cBhvr>
                                    </p:animEffect>
                                  </p:childTnLst>
                                </p:cTn>
                              </p:par>
                            </p:childTnLst>
                          </p:cTn>
                        </p:par>
                        <p:par>
                          <p:cTn id="64" fill="hold">
                            <p:stCondLst>
                              <p:cond delay="3000"/>
                            </p:stCondLst>
                            <p:childTnLst>
                              <p:par>
                                <p:cTn id="65" presetID="10" presetClass="entr" presetSubtype="0"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1030"/>
                                        </p:tgtEl>
                                        <p:attrNameLst>
                                          <p:attrName>style.visibility</p:attrName>
                                        </p:attrNameLst>
                                      </p:cBhvr>
                                      <p:to>
                                        <p:strVal val="visible"/>
                                      </p:to>
                                    </p:set>
                                    <p:animEffect transition="in" filter="fade">
                                      <p:cBhvr>
                                        <p:cTn id="71" dur="1200"/>
                                        <p:tgtEl>
                                          <p:spTgt spid="1030"/>
                                        </p:tgtEl>
                                      </p:cBhvr>
                                    </p:animEffect>
                                  </p:childTnLst>
                                </p:cTn>
                              </p:par>
                            </p:childTnLst>
                          </p:cTn>
                        </p:par>
                        <p:par>
                          <p:cTn id="72" fill="hold">
                            <p:stCondLst>
                              <p:cond delay="4700"/>
                            </p:stCondLst>
                            <p:childTnLst>
                              <p:par>
                                <p:cTn id="73" presetID="10" presetClass="entr" presetSubtype="0"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fade">
                                      <p:cBhvr>
                                        <p:cTn id="75" dur="500"/>
                                        <p:tgtEl>
                                          <p:spTgt spid="52"/>
                                        </p:tgtEl>
                                      </p:cBhvr>
                                    </p:animEffect>
                                  </p:childTnLst>
                                </p:cTn>
                              </p:par>
                            </p:childTnLst>
                          </p:cTn>
                        </p:par>
                        <p:par>
                          <p:cTn id="76" fill="hold">
                            <p:stCondLst>
                              <p:cond delay="5200"/>
                            </p:stCondLst>
                            <p:childTnLst>
                              <p:par>
                                <p:cTn id="77" presetID="10" presetClass="entr" presetSubtype="0" fill="hold" grpId="0"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1600"/>
                                        <p:tgtEl>
                                          <p:spTgt spid="5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1031"/>
                                        </p:tgtEl>
                                        <p:attrNameLst>
                                          <p:attrName>style.visibility</p:attrName>
                                        </p:attrNameLst>
                                      </p:cBhvr>
                                      <p:to>
                                        <p:strVal val="visible"/>
                                      </p:to>
                                    </p:set>
                                    <p:animEffect transition="in" filter="fade">
                                      <p:cBhvr>
                                        <p:cTn id="84" dur="5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P spid="37" grpId="2"/>
      <p:bldP spid="41" grpId="0"/>
      <p:bldP spid="41" grpId="1"/>
      <p:bldP spid="47" grpId="0"/>
      <p:bldP spid="47" grpId="1"/>
      <p:bldP spid="50" grpId="0"/>
      <p:bldP spid="52"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62150" y="1772816"/>
            <a:ext cx="6938241" cy="267765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ru-RU" sz="2800" b="1" dirty="0" smtClean="0">
                <a:solidFill>
                  <a:srgbClr val="00B050"/>
                </a:solidFill>
                <a:latin typeface="Times New Roman" pitchFamily="18" charset="0"/>
                <a:cs typeface="Times New Roman" pitchFamily="18" charset="0"/>
              </a:rPr>
              <a:t> Невесомый жесткий стержень длиной </a:t>
            </a:r>
            <a:r>
              <a:rPr lang="en-US" sz="2800" b="1" i="1" dirty="0" smtClean="0">
                <a:solidFill>
                  <a:srgbClr val="00B050"/>
                </a:solidFill>
                <a:latin typeface="Times New Roman" pitchFamily="18" charset="0"/>
                <a:cs typeface="Times New Roman" pitchFamily="18" charset="0"/>
              </a:rPr>
              <a:t>l</a:t>
            </a:r>
            <a:r>
              <a:rPr lang="en-US" sz="2800" b="1" dirty="0" smtClean="0">
                <a:solidFill>
                  <a:srgbClr val="00B050"/>
                </a:solidFill>
                <a:latin typeface="Times New Roman" pitchFamily="18" charset="0"/>
                <a:cs typeface="Times New Roman" pitchFamily="18" charset="0"/>
              </a:rPr>
              <a:t>=</a:t>
            </a:r>
            <a:r>
              <a:rPr lang="ru-RU" sz="2800" b="1" dirty="0" smtClean="0">
                <a:solidFill>
                  <a:srgbClr val="00B050"/>
                </a:solidFill>
                <a:latin typeface="Times New Roman" pitchFamily="18" charset="0"/>
                <a:cs typeface="Times New Roman" pitchFamily="18" charset="0"/>
              </a:rPr>
              <a:t>8</a:t>
            </a:r>
            <a:r>
              <a:rPr lang="en-US" sz="2800" b="1" dirty="0" smtClean="0">
                <a:solidFill>
                  <a:srgbClr val="00B050"/>
                </a:solidFill>
                <a:latin typeface="Times New Roman" pitchFamily="18" charset="0"/>
                <a:cs typeface="Times New Roman" pitchFamily="18" charset="0"/>
              </a:rPr>
              <a:t>0</a:t>
            </a:r>
            <a:r>
              <a:rPr lang="ru-RU" sz="2800" b="1" dirty="0" smtClean="0">
                <a:solidFill>
                  <a:srgbClr val="00B050"/>
                </a:solidFill>
                <a:latin typeface="Times New Roman" pitchFamily="18" charset="0"/>
                <a:cs typeface="Times New Roman" pitchFamily="18" charset="0"/>
              </a:rPr>
              <a:t>см свободно лежит на двух опорах A и B. В точке C, отстоящей от A на расстоянии </a:t>
            </a:r>
            <a:r>
              <a:rPr lang="en-US" sz="2800" b="1" dirty="0">
                <a:solidFill>
                  <a:srgbClr val="00B050"/>
                </a:solidFill>
                <a:latin typeface="Times New Roman" pitchFamily="18" charset="0"/>
                <a:cs typeface="Times New Roman" pitchFamily="18" charset="0"/>
              </a:rPr>
              <a:t>b</a:t>
            </a:r>
            <a:r>
              <a:rPr lang="en-US" sz="2800" b="1" dirty="0" smtClean="0">
                <a:solidFill>
                  <a:srgbClr val="00B050"/>
                </a:solidFill>
                <a:latin typeface="Times New Roman" pitchFamily="18" charset="0"/>
                <a:cs typeface="Times New Roman" pitchFamily="18" charset="0"/>
              </a:rPr>
              <a:t>=30</a:t>
            </a:r>
            <a:r>
              <a:rPr lang="ru-RU" sz="2800" b="1" dirty="0" smtClean="0">
                <a:solidFill>
                  <a:srgbClr val="00B050"/>
                </a:solidFill>
                <a:latin typeface="Times New Roman" pitchFamily="18" charset="0"/>
                <a:cs typeface="Times New Roman" pitchFamily="18" charset="0"/>
              </a:rPr>
              <a:t>см, на стержень действует вертикальная нагрузка F=35Н. Найти реакцию опор. </a:t>
            </a:r>
            <a:endParaRPr lang="ru-RU" sz="2800" b="1" dirty="0">
              <a:solidFill>
                <a:srgbClr val="00B050"/>
              </a:solidFill>
              <a:latin typeface="Times New Roman" pitchFamily="18" charset="0"/>
              <a:cs typeface="Times New Roman" pitchFamily="18" charset="0"/>
            </a:endParaRPr>
          </a:p>
        </p:txBody>
      </p:sp>
      <p:sp>
        <p:nvSpPr>
          <p:cNvPr id="3" name="Прямоугольник 2"/>
          <p:cNvSpPr/>
          <p:nvPr/>
        </p:nvSpPr>
        <p:spPr>
          <a:xfrm>
            <a:off x="3094535" y="837267"/>
            <a:ext cx="3073469"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Задача</a:t>
            </a:r>
          </a:p>
        </p:txBody>
      </p:sp>
    </p:spTree>
    <p:extLst>
      <p:ext uri="{BB962C8B-B14F-4D97-AF65-F5344CB8AC3E}">
        <p14:creationId xmlns:p14="http://schemas.microsoft.com/office/powerpoint/2010/main" val="5480549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569" r="40979" b="71470"/>
          <a:stretch/>
        </p:blipFill>
        <p:spPr bwMode="auto">
          <a:xfrm>
            <a:off x="755576" y="1916832"/>
            <a:ext cx="7679319" cy="1899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8054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83" t="1057" r="31133" b="-1057"/>
          <a:stretch/>
        </p:blipFill>
        <p:spPr bwMode="auto">
          <a:xfrm>
            <a:off x="755576" y="836712"/>
            <a:ext cx="7502159"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80549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667" t="14266" r="21191" b="29580"/>
          <a:stretch/>
        </p:blipFill>
        <p:spPr bwMode="auto">
          <a:xfrm>
            <a:off x="755576" y="1193441"/>
            <a:ext cx="7695028" cy="4107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80549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980728"/>
            <a:ext cx="1800200" cy="1200329"/>
          </a:xfrm>
          <a:prstGeom prst="rect">
            <a:avLst/>
          </a:prstGeom>
          <a:noFill/>
        </p:spPr>
        <p:txBody>
          <a:bodyPr wrap="square" rtlCol="0">
            <a:spAutoFit/>
          </a:bodyPr>
          <a:lstStyle/>
          <a:p>
            <a:r>
              <a:rPr lang="ru-RU" dirty="0" smtClean="0"/>
              <a:t>Дано:</a:t>
            </a:r>
          </a:p>
          <a:p>
            <a:r>
              <a:rPr lang="en-US" b="1" i="1" dirty="0" smtClean="0">
                <a:latin typeface="Times New Roman" pitchFamily="18" charset="0"/>
                <a:cs typeface="Times New Roman" pitchFamily="18" charset="0"/>
              </a:rPr>
              <a:t>l</a:t>
            </a:r>
            <a:r>
              <a:rPr lang="en-US" dirty="0" smtClean="0"/>
              <a:t>=</a:t>
            </a:r>
            <a:r>
              <a:rPr lang="ru-RU" dirty="0" smtClean="0"/>
              <a:t>8</a:t>
            </a:r>
            <a:r>
              <a:rPr lang="en-US" dirty="0" smtClean="0"/>
              <a:t>0</a:t>
            </a:r>
            <a:r>
              <a:rPr lang="ru-RU" dirty="0" smtClean="0"/>
              <a:t>см=0.8м</a:t>
            </a:r>
          </a:p>
          <a:p>
            <a:r>
              <a:rPr lang="en-US" dirty="0" smtClean="0"/>
              <a:t>b=30</a:t>
            </a:r>
            <a:r>
              <a:rPr lang="ru-RU" dirty="0" smtClean="0"/>
              <a:t>см=0.3м</a:t>
            </a:r>
          </a:p>
          <a:p>
            <a:r>
              <a:rPr lang="en-US" dirty="0" smtClean="0"/>
              <a:t>F=35</a:t>
            </a:r>
            <a:r>
              <a:rPr lang="ru-RU" dirty="0" smtClean="0"/>
              <a:t>Н</a:t>
            </a:r>
            <a:endParaRPr lang="ru-RU" dirty="0"/>
          </a:p>
        </p:txBody>
      </p:sp>
      <p:cxnSp>
        <p:nvCxnSpPr>
          <p:cNvPr id="4" name="Прямая соединительная линия 3"/>
          <p:cNvCxnSpPr/>
          <p:nvPr/>
        </p:nvCxnSpPr>
        <p:spPr>
          <a:xfrm>
            <a:off x="2915816" y="980728"/>
            <a:ext cx="0" cy="19442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flipH="1">
            <a:off x="971600" y="2181057"/>
            <a:ext cx="194421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923928" y="971436"/>
            <a:ext cx="1296144" cy="369332"/>
          </a:xfrm>
          <a:prstGeom prst="rect">
            <a:avLst/>
          </a:prstGeom>
          <a:noFill/>
        </p:spPr>
        <p:txBody>
          <a:bodyPr wrap="square" rtlCol="0">
            <a:spAutoFit/>
          </a:bodyPr>
          <a:lstStyle/>
          <a:p>
            <a:r>
              <a:rPr lang="ru-RU" dirty="0" smtClean="0"/>
              <a:t>Решение</a:t>
            </a:r>
            <a:r>
              <a:rPr lang="en-US" dirty="0" smtClean="0"/>
              <a:t>:</a:t>
            </a:r>
            <a:endParaRPr lang="ru-RU" dirty="0"/>
          </a:p>
        </p:txBody>
      </p:sp>
      <p:grpSp>
        <p:nvGrpSpPr>
          <p:cNvPr id="10" name="Группа 9"/>
          <p:cNvGrpSpPr/>
          <p:nvPr/>
        </p:nvGrpSpPr>
        <p:grpSpPr>
          <a:xfrm>
            <a:off x="3247409" y="1484784"/>
            <a:ext cx="2540000" cy="1676400"/>
            <a:chOff x="3247409" y="1248544"/>
            <a:chExt cx="2540000" cy="1676400"/>
          </a:xfrm>
        </p:grpSpPr>
        <p:pic>
          <p:nvPicPr>
            <p:cNvPr id="8" name="Рисунок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7409" y="1248544"/>
              <a:ext cx="2540000" cy="1676400"/>
            </a:xfrm>
            <a:prstGeom prst="rect">
              <a:avLst/>
            </a:prstGeom>
          </p:spPr>
        </p:pic>
        <p:sp>
          <p:nvSpPr>
            <p:cNvPr id="9" name="TextBox 8"/>
            <p:cNvSpPr txBox="1"/>
            <p:nvPr/>
          </p:nvSpPr>
          <p:spPr>
            <a:xfrm>
              <a:off x="3954748" y="2240896"/>
              <a:ext cx="216000" cy="252000"/>
            </a:xfrm>
            <a:prstGeom prst="rect">
              <a:avLst/>
            </a:prstGeom>
            <a:solidFill>
              <a:schemeClr val="bg1"/>
            </a:solidFill>
          </p:spPr>
          <p:txBody>
            <a:bodyPr wrap="square" rtlCol="0">
              <a:spAutoFit/>
            </a:bodyPr>
            <a:lstStyle/>
            <a:p>
              <a:r>
                <a:rPr lang="en-US" sz="1400" dirty="0" smtClean="0"/>
                <a:t>b</a:t>
              </a:r>
              <a:endParaRPr lang="ru-RU" sz="1400" dirty="0"/>
            </a:p>
          </p:txBody>
        </p:sp>
      </p:grpSp>
      <p:sp>
        <p:nvSpPr>
          <p:cNvPr id="11" name="TextBox 10"/>
          <p:cNvSpPr txBox="1"/>
          <p:nvPr/>
        </p:nvSpPr>
        <p:spPr>
          <a:xfrm>
            <a:off x="1115616" y="2366896"/>
            <a:ext cx="1368152" cy="646331"/>
          </a:xfrm>
          <a:prstGeom prst="rect">
            <a:avLst/>
          </a:prstGeom>
          <a:noFill/>
        </p:spPr>
        <p:txBody>
          <a:bodyPr wrap="square" rtlCol="0">
            <a:spAutoFit/>
          </a:bodyPr>
          <a:lstStyle/>
          <a:p>
            <a:r>
              <a:rPr lang="en-US" dirty="0" smtClean="0"/>
              <a:t>F</a:t>
            </a:r>
            <a:r>
              <a:rPr lang="en-US" baseline="-25000" dirty="0" smtClean="0"/>
              <a:t>A</a:t>
            </a:r>
            <a:r>
              <a:rPr lang="en-US" dirty="0" smtClean="0"/>
              <a:t> - ?</a:t>
            </a:r>
          </a:p>
          <a:p>
            <a:r>
              <a:rPr lang="en-US" dirty="0" smtClean="0"/>
              <a:t>F</a:t>
            </a:r>
            <a:r>
              <a:rPr lang="en-US" baseline="-25000" dirty="0" smtClean="0"/>
              <a:t>B</a:t>
            </a:r>
            <a:r>
              <a:rPr lang="en-US" dirty="0" smtClean="0"/>
              <a:t> - ?</a:t>
            </a:r>
            <a:endParaRPr lang="ru-RU" dirty="0"/>
          </a:p>
        </p:txBody>
      </p:sp>
      <p:sp>
        <p:nvSpPr>
          <p:cNvPr id="12" name="TextBox 11"/>
          <p:cNvSpPr txBox="1"/>
          <p:nvPr/>
        </p:nvSpPr>
        <p:spPr>
          <a:xfrm>
            <a:off x="5787408" y="1424000"/>
            <a:ext cx="2601015" cy="1754326"/>
          </a:xfrm>
          <a:prstGeom prst="rect">
            <a:avLst/>
          </a:prstGeom>
          <a:noFill/>
        </p:spPr>
        <p:txBody>
          <a:bodyPr wrap="square" rtlCol="0">
            <a:spAutoFit/>
          </a:bodyPr>
          <a:lstStyle/>
          <a:p>
            <a:r>
              <a:rPr lang="ru-RU" dirty="0" smtClean="0"/>
              <a:t>Запишем уравнение равенства сил</a:t>
            </a:r>
          </a:p>
          <a:p>
            <a:endParaRPr lang="en-US" dirty="0"/>
          </a:p>
          <a:p>
            <a:r>
              <a:rPr lang="en-US" dirty="0" smtClean="0"/>
              <a:t>F</a:t>
            </a:r>
            <a:r>
              <a:rPr lang="en-US" baseline="-25000" dirty="0" smtClean="0"/>
              <a:t>A</a:t>
            </a:r>
            <a:r>
              <a:rPr lang="en-US" dirty="0" smtClean="0"/>
              <a:t> + F</a:t>
            </a:r>
            <a:r>
              <a:rPr lang="en-US" baseline="-25000" dirty="0" smtClean="0"/>
              <a:t>B</a:t>
            </a:r>
            <a:r>
              <a:rPr lang="en-US" dirty="0" smtClean="0"/>
              <a:t> + F=0</a:t>
            </a:r>
          </a:p>
          <a:p>
            <a:r>
              <a:rPr lang="en-US" dirty="0"/>
              <a:t>y</a:t>
            </a:r>
            <a:r>
              <a:rPr lang="en-US" dirty="0" smtClean="0"/>
              <a:t>: F</a:t>
            </a:r>
            <a:r>
              <a:rPr lang="en-US" baseline="-25000" dirty="0" smtClean="0"/>
              <a:t>A</a:t>
            </a:r>
            <a:r>
              <a:rPr lang="en-US" dirty="0" smtClean="0"/>
              <a:t> + F</a:t>
            </a:r>
            <a:r>
              <a:rPr lang="en-US" baseline="-25000" dirty="0" smtClean="0"/>
              <a:t>B</a:t>
            </a:r>
            <a:r>
              <a:rPr lang="en-US" dirty="0" smtClean="0"/>
              <a:t> – F=0</a:t>
            </a:r>
          </a:p>
          <a:p>
            <a:r>
              <a:rPr lang="en-US" dirty="0" smtClean="0"/>
              <a:t>F</a:t>
            </a:r>
            <a:r>
              <a:rPr lang="en-US" baseline="-25000" dirty="0" smtClean="0"/>
              <a:t>A</a:t>
            </a:r>
            <a:r>
              <a:rPr lang="en-US" dirty="0" smtClean="0"/>
              <a:t> =F – F</a:t>
            </a:r>
            <a:r>
              <a:rPr lang="en-US" baseline="-25000" dirty="0" smtClean="0"/>
              <a:t>B</a:t>
            </a:r>
            <a:r>
              <a:rPr lang="en-US" dirty="0" smtClean="0"/>
              <a:t> </a:t>
            </a:r>
            <a:endParaRPr lang="ru-RU" dirty="0"/>
          </a:p>
        </p:txBody>
      </p:sp>
      <p:cxnSp>
        <p:nvCxnSpPr>
          <p:cNvPr id="14" name="Прямая со стрелкой 13"/>
          <p:cNvCxnSpPr/>
          <p:nvPr/>
        </p:nvCxnSpPr>
        <p:spPr>
          <a:xfrm>
            <a:off x="5859416" y="2276872"/>
            <a:ext cx="29676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6300192" y="2276872"/>
            <a:ext cx="29676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6723512" y="2260920"/>
            <a:ext cx="29676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115616" y="3161184"/>
            <a:ext cx="3960440" cy="1477328"/>
          </a:xfrm>
          <a:prstGeom prst="rect">
            <a:avLst/>
          </a:prstGeom>
          <a:noFill/>
        </p:spPr>
        <p:txBody>
          <a:bodyPr wrap="square" rtlCol="0">
            <a:spAutoFit/>
          </a:bodyPr>
          <a:lstStyle/>
          <a:p>
            <a:r>
              <a:rPr lang="ru-RU" dirty="0" smtClean="0"/>
              <a:t>Запишем уравнение моментов сил</a:t>
            </a:r>
          </a:p>
          <a:p>
            <a:endParaRPr lang="ru-RU" dirty="0"/>
          </a:p>
          <a:p>
            <a:r>
              <a:rPr lang="en-US" dirty="0" smtClean="0"/>
              <a:t>F</a:t>
            </a:r>
            <a:r>
              <a:rPr lang="en-US" baseline="-25000" dirty="0" smtClean="0"/>
              <a:t>A</a:t>
            </a:r>
            <a:r>
              <a:rPr lang="en-US" dirty="0" smtClean="0"/>
              <a:t> </a:t>
            </a:r>
            <a:r>
              <a:rPr lang="ru-RU" dirty="0" smtClean="0"/>
              <a:t>0</a:t>
            </a:r>
            <a:r>
              <a:rPr lang="en-US" dirty="0" smtClean="0"/>
              <a:t>+ F</a:t>
            </a:r>
            <a:r>
              <a:rPr lang="en-US" baseline="-25000" dirty="0" smtClean="0"/>
              <a:t>B</a:t>
            </a:r>
            <a:r>
              <a:rPr lang="en-US" dirty="0" smtClean="0"/>
              <a:t> </a:t>
            </a:r>
            <a:r>
              <a:rPr lang="en-US" b="1" i="1" dirty="0">
                <a:latin typeface="Times New Roman" pitchFamily="18" charset="0"/>
                <a:cs typeface="Times New Roman" pitchFamily="18" charset="0"/>
              </a:rPr>
              <a:t>l</a:t>
            </a:r>
            <a:r>
              <a:rPr lang="en-US" dirty="0" smtClean="0"/>
              <a:t>+ </a:t>
            </a:r>
            <a:r>
              <a:rPr lang="en-US" dirty="0" err="1" smtClean="0"/>
              <a:t>Fb</a:t>
            </a:r>
            <a:r>
              <a:rPr lang="en-US" dirty="0" smtClean="0"/>
              <a:t>=0</a:t>
            </a:r>
          </a:p>
          <a:p>
            <a:r>
              <a:rPr lang="en-US" dirty="0" smtClean="0"/>
              <a:t> y: F</a:t>
            </a:r>
            <a:r>
              <a:rPr lang="en-US" baseline="-25000" dirty="0" smtClean="0"/>
              <a:t>B</a:t>
            </a:r>
            <a:r>
              <a:rPr lang="en-US" dirty="0" smtClean="0"/>
              <a:t> </a:t>
            </a:r>
            <a:r>
              <a:rPr lang="en-US" b="1" i="1" dirty="0" smtClean="0">
                <a:latin typeface="Times New Roman" pitchFamily="18" charset="0"/>
                <a:cs typeface="Times New Roman" pitchFamily="18" charset="0"/>
              </a:rPr>
              <a:t>l</a:t>
            </a:r>
            <a:r>
              <a:rPr lang="en-US" dirty="0" smtClean="0"/>
              <a:t> - </a:t>
            </a:r>
            <a:r>
              <a:rPr lang="en-US" dirty="0" err="1" smtClean="0"/>
              <a:t>Fb</a:t>
            </a:r>
            <a:r>
              <a:rPr lang="en-US" dirty="0" smtClean="0"/>
              <a:t>=0</a:t>
            </a:r>
          </a:p>
          <a:p>
            <a:r>
              <a:rPr lang="en-US" dirty="0" smtClean="0"/>
              <a:t>F</a:t>
            </a:r>
            <a:r>
              <a:rPr lang="en-US" baseline="-25000" dirty="0" smtClean="0"/>
              <a:t>B</a:t>
            </a:r>
            <a:r>
              <a:rPr lang="en-US" dirty="0" smtClean="0"/>
              <a:t>=</a:t>
            </a:r>
            <a:r>
              <a:rPr lang="en-US" dirty="0" err="1" smtClean="0"/>
              <a:t>Fb</a:t>
            </a:r>
            <a:r>
              <a:rPr lang="en-US" dirty="0" smtClean="0"/>
              <a:t>/</a:t>
            </a:r>
            <a:r>
              <a:rPr lang="en-US" b="1" i="1" dirty="0" smtClean="0">
                <a:latin typeface="Times New Roman" pitchFamily="18" charset="0"/>
                <a:cs typeface="Times New Roman" pitchFamily="18" charset="0"/>
              </a:rPr>
              <a:t>l</a:t>
            </a:r>
            <a:endParaRPr lang="ru-RU" b="1" i="1" dirty="0">
              <a:latin typeface="Times New Roman" pitchFamily="18" charset="0"/>
              <a:cs typeface="Times New Roman" pitchFamily="18" charset="0"/>
            </a:endParaRPr>
          </a:p>
        </p:txBody>
      </p:sp>
      <p:cxnSp>
        <p:nvCxnSpPr>
          <p:cNvPr id="20" name="Прямая со стрелкой 19"/>
          <p:cNvCxnSpPr/>
          <p:nvPr/>
        </p:nvCxnSpPr>
        <p:spPr>
          <a:xfrm>
            <a:off x="1187624" y="3717032"/>
            <a:ext cx="29676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a:off x="1718956" y="3717032"/>
            <a:ext cx="29676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a:off x="2259016" y="3717032"/>
            <a:ext cx="29676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24410" y="3715182"/>
            <a:ext cx="2999102" cy="646331"/>
          </a:xfrm>
          <a:prstGeom prst="rect">
            <a:avLst/>
          </a:prstGeom>
          <a:noFill/>
        </p:spPr>
        <p:txBody>
          <a:bodyPr wrap="square" rtlCol="0">
            <a:spAutoFit/>
          </a:bodyPr>
          <a:lstStyle/>
          <a:p>
            <a:r>
              <a:rPr lang="en-US" dirty="0" smtClean="0"/>
              <a:t>F</a:t>
            </a:r>
            <a:r>
              <a:rPr lang="en-US" baseline="-25000" dirty="0" smtClean="0"/>
              <a:t>B</a:t>
            </a:r>
            <a:r>
              <a:rPr lang="en-US" dirty="0" smtClean="0"/>
              <a:t>=35</a:t>
            </a:r>
            <a:r>
              <a:rPr lang="ru-RU" dirty="0" smtClean="0"/>
              <a:t>н·0.3м/0.8м=13.125н</a:t>
            </a:r>
          </a:p>
          <a:p>
            <a:r>
              <a:rPr lang="en-US" dirty="0" smtClean="0"/>
              <a:t>F</a:t>
            </a:r>
            <a:r>
              <a:rPr lang="en-US" baseline="-25000" dirty="0" smtClean="0"/>
              <a:t>A</a:t>
            </a:r>
            <a:r>
              <a:rPr lang="en-US" dirty="0" smtClean="0"/>
              <a:t> =35</a:t>
            </a:r>
            <a:r>
              <a:rPr lang="ru-RU" dirty="0" smtClean="0"/>
              <a:t>н – 13.125н=21.875н</a:t>
            </a:r>
            <a:endParaRPr lang="ru-RU" dirty="0"/>
          </a:p>
        </p:txBody>
      </p:sp>
      <p:sp>
        <p:nvSpPr>
          <p:cNvPr id="24" name="TextBox 23"/>
          <p:cNvSpPr txBox="1"/>
          <p:nvPr/>
        </p:nvSpPr>
        <p:spPr>
          <a:xfrm>
            <a:off x="1187624" y="5085184"/>
            <a:ext cx="3888432" cy="369332"/>
          </a:xfrm>
          <a:prstGeom prst="rect">
            <a:avLst/>
          </a:prstGeom>
          <a:noFill/>
        </p:spPr>
        <p:txBody>
          <a:bodyPr wrap="square" rtlCol="0">
            <a:spAutoFit/>
          </a:bodyPr>
          <a:lstStyle/>
          <a:p>
            <a:r>
              <a:rPr lang="ru-RU" dirty="0" smtClean="0"/>
              <a:t>Ответ: </a:t>
            </a:r>
            <a:r>
              <a:rPr lang="en-US" dirty="0" smtClean="0"/>
              <a:t>F</a:t>
            </a:r>
            <a:r>
              <a:rPr lang="en-US" baseline="-25000" dirty="0" smtClean="0"/>
              <a:t>A</a:t>
            </a:r>
            <a:r>
              <a:rPr lang="en-US" dirty="0" smtClean="0"/>
              <a:t> =</a:t>
            </a:r>
            <a:r>
              <a:rPr lang="ru-RU" dirty="0" smtClean="0"/>
              <a:t>21.875н, </a:t>
            </a:r>
            <a:r>
              <a:rPr lang="en-US" dirty="0" smtClean="0"/>
              <a:t>F</a:t>
            </a:r>
            <a:r>
              <a:rPr lang="en-US" baseline="-25000" dirty="0" smtClean="0"/>
              <a:t>B</a:t>
            </a:r>
            <a:r>
              <a:rPr lang="en-US" dirty="0" smtClean="0"/>
              <a:t>=</a:t>
            </a:r>
            <a:r>
              <a:rPr lang="ru-RU" dirty="0" smtClean="0"/>
              <a:t>13.125н   </a:t>
            </a:r>
            <a:endParaRPr lang="ru-RU" dirty="0"/>
          </a:p>
        </p:txBody>
      </p:sp>
    </p:spTree>
    <p:extLst>
      <p:ext uri="{BB962C8B-B14F-4D97-AF65-F5344CB8AC3E}">
        <p14:creationId xmlns:p14="http://schemas.microsoft.com/office/powerpoint/2010/main" val="54805499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255</TotalTime>
  <Words>492</Words>
  <Application>Microsoft Office PowerPoint</Application>
  <PresentationFormat>Экран (4:3)</PresentationFormat>
  <Paragraphs>67</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Кнопка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Александр Осипов</dc:creator>
  <cp:lastModifiedBy>Александр Осипов</cp:lastModifiedBy>
  <cp:revision>16</cp:revision>
  <dcterms:created xsi:type="dcterms:W3CDTF">2014-12-08T01:50:06Z</dcterms:created>
  <dcterms:modified xsi:type="dcterms:W3CDTF">2014-12-08T06:10:55Z</dcterms:modified>
</cp:coreProperties>
</file>