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9" r:id="rId6"/>
    <p:sldId id="266" r:id="rId7"/>
    <p:sldId id="262" r:id="rId8"/>
    <p:sldId id="263" r:id="rId9"/>
    <p:sldId id="264" r:id="rId10"/>
    <p:sldId id="265" r:id="rId11"/>
    <p:sldId id="268" r:id="rId12"/>
    <p:sldId id="267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F2D814-596A-4C8D-9510-5E6A15878340}">
          <p14:sldIdLst>
            <p14:sldId id="258"/>
            <p14:sldId id="259"/>
            <p14:sldId id="260"/>
          </p14:sldIdLst>
        </p14:section>
        <p14:section name="Раздел без заголовка" id="{2CEE68C2-8EA5-4902-AB8D-CD3F27D91C3A}">
          <p14:sldIdLst>
            <p14:sldId id="261"/>
            <p14:sldId id="269"/>
            <p14:sldId id="266"/>
            <p14:sldId id="262"/>
            <p14:sldId id="263"/>
            <p14:sldId id="264"/>
            <p14:sldId id="265"/>
            <p14:sldId id="268"/>
            <p14:sldId id="267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86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35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59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39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2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28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73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29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62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96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44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B954-B466-4144-972D-10FB5FCC6BCC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930ED-2D1B-4DAE-B91B-AD3D737EE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8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486957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Алгебра. 10 класс</a:t>
            </a:r>
            <a:endParaRPr lang="ru-RU" sz="4000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6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29009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Какие новые знания сегодня открыли? </a:t>
            </a:r>
            <a:endParaRPr lang="ru-RU" sz="3600" b="1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70892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Как изменяют графики функций коэффициенты </a:t>
            </a:r>
            <a:r>
              <a:rPr lang="en-US" sz="3600" dirty="0"/>
              <a:t>m </a:t>
            </a:r>
            <a:r>
              <a:rPr lang="ru-RU" sz="3600" dirty="0"/>
              <a:t>и </a:t>
            </a:r>
            <a:r>
              <a:rPr lang="en-US" sz="3600" dirty="0" smtClean="0"/>
              <a:t>k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207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662" y="1916832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Проверочная работа</a:t>
            </a:r>
            <a:endParaRPr lang="ru-RU" sz="3600" b="1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93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74674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3600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/>
            <a:endParaRPr lang="ru-RU" sz="3600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§17,18 </a:t>
            </a:r>
            <a:r>
              <a:rPr lang="ru-RU" sz="3600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 Рассмотреть </a:t>
            </a:r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случай, когда коэффициенты </a:t>
            </a:r>
            <a:r>
              <a:rPr lang="en-US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 отрицательны, № 17.3(</a:t>
            </a:r>
            <a:r>
              <a:rPr lang="ru-RU" sz="3600" dirty="0" err="1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), 18.3 (</a:t>
            </a:r>
            <a:r>
              <a:rPr lang="ru-RU" sz="3600" dirty="0" err="1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3600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7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Группа 123"/>
          <p:cNvGrpSpPr/>
          <p:nvPr/>
        </p:nvGrpSpPr>
        <p:grpSpPr>
          <a:xfrm>
            <a:off x="179388" y="1637290"/>
            <a:ext cx="8807233" cy="5133975"/>
            <a:chOff x="179388" y="1637290"/>
            <a:chExt cx="8807233" cy="5133975"/>
          </a:xfrm>
        </p:grpSpPr>
        <p:sp>
          <p:nvSpPr>
            <p:cNvPr id="3" name="Line 1"/>
            <p:cNvSpPr>
              <a:spLocks noChangeShapeType="1"/>
            </p:cNvSpPr>
            <p:nvPr/>
          </p:nvSpPr>
          <p:spPr bwMode="auto">
            <a:xfrm>
              <a:off x="250825" y="4229677"/>
              <a:ext cx="8642350" cy="1588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Line 2"/>
            <p:cNvSpPr>
              <a:spLocks noChangeShapeType="1"/>
            </p:cNvSpPr>
            <p:nvPr/>
          </p:nvSpPr>
          <p:spPr bwMode="auto">
            <a:xfrm flipV="1">
              <a:off x="4572000" y="1707140"/>
              <a:ext cx="1588" cy="5043487"/>
            </a:xfrm>
            <a:prstGeom prst="line">
              <a:avLst/>
            </a:prstGeom>
            <a:noFill/>
            <a:ln w="34925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5157788" y="3508952"/>
              <a:ext cx="1587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250825" y="3148590"/>
              <a:ext cx="864235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250825" y="2069090"/>
              <a:ext cx="864235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250825" y="3508952"/>
              <a:ext cx="8670925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50825" y="1708727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50825" y="2429452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250825" y="4229677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V="1">
              <a:off x="250825" y="4228090"/>
              <a:ext cx="8656638" cy="1905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250825" y="4948815"/>
              <a:ext cx="864870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250825" y="5309177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250825" y="5669540"/>
              <a:ext cx="8642350" cy="158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250825" y="6006090"/>
              <a:ext cx="8634413" cy="2540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50825" y="6388677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250825" y="6749040"/>
              <a:ext cx="864235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5292725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5651500" y="1708727"/>
              <a:ext cx="14288" cy="504825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6011863" y="1708727"/>
              <a:ext cx="1587" cy="5032375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6372225" y="1708727"/>
              <a:ext cx="15875" cy="504825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6732588" y="1708727"/>
              <a:ext cx="30162" cy="506253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>
              <a:off x="7092950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7451725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7812088" y="1708727"/>
              <a:ext cx="1587" cy="5032375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8172450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>
              <a:off x="8532813" y="1708727"/>
              <a:ext cx="1587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3851275" y="1637290"/>
              <a:ext cx="1588" cy="501650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3492500" y="1708727"/>
              <a:ext cx="30163" cy="503713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3132138" y="1708727"/>
              <a:ext cx="1587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2771775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2411413" y="1708727"/>
              <a:ext cx="1587" cy="50466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2051050" y="1708727"/>
              <a:ext cx="1588" cy="50212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 flipH="1">
              <a:off x="1330325" y="1708727"/>
              <a:ext cx="39688" cy="5016500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971550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611188" y="1708727"/>
              <a:ext cx="14287" cy="503713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250825" y="1708727"/>
              <a:ext cx="1588" cy="50307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250825" y="3869315"/>
              <a:ext cx="8642350" cy="15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4427538" y="2788227"/>
              <a:ext cx="288925" cy="1588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1692275" y="1708727"/>
              <a:ext cx="1588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611188" y="1708727"/>
              <a:ext cx="14287" cy="503713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 flipH="1" flipV="1">
              <a:off x="8696109" y="4352264"/>
              <a:ext cx="290512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b="1" dirty="0">
                  <a:solidFill>
                    <a:srgbClr val="000000"/>
                  </a:solidFill>
                </a:rPr>
                <a:t>x</a:t>
              </a:r>
            </a:p>
          </p:txBody>
        </p:sp>
        <p:cxnSp>
          <p:nvCxnSpPr>
            <p:cNvPr id="44" name="AutoShape 43"/>
            <p:cNvCxnSpPr>
              <a:cxnSpLocks noChangeShapeType="1"/>
            </p:cNvCxnSpPr>
            <p:nvPr/>
          </p:nvCxnSpPr>
          <p:spPr bwMode="auto">
            <a:xfrm>
              <a:off x="8891588" y="1708727"/>
              <a:ext cx="3175" cy="5030788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616145" y="1719415"/>
              <a:ext cx="327632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b="1" dirty="0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932363" y="1708727"/>
              <a:ext cx="1587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 rot="10800000" flipV="1">
              <a:off x="4787900" y="4683554"/>
              <a:ext cx="506413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b="1" dirty="0">
                  <a:solidFill>
                    <a:srgbClr val="000000"/>
                  </a:solidFill>
                </a:rPr>
                <a:t>-1</a:t>
              </a:r>
            </a:p>
          </p:txBody>
        </p:sp>
        <p:sp>
          <p:nvSpPr>
            <p:cNvPr id="48" name="Text Box 47"/>
            <p:cNvSpPr txBox="1">
              <a:spLocks noChangeArrowheads="1"/>
            </p:cNvSpPr>
            <p:nvPr/>
          </p:nvSpPr>
          <p:spPr bwMode="auto">
            <a:xfrm rot="10680000" flipV="1">
              <a:off x="4787900" y="3243692"/>
              <a:ext cx="511175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9pPr>
            </a:lstStyle>
            <a:p>
              <a:pPr eaLnBrk="1" hangingPunct="1">
                <a:buFont typeface="Times New Roman" pitchFamily="16" charset="0"/>
                <a:buNone/>
              </a:pPr>
              <a:r>
                <a:rPr lang="en-GB" sz="2400" b="1" dirty="0">
                  <a:solidFill>
                    <a:srgbClr val="000000"/>
                  </a:solidFill>
                  <a:latin typeface="Times New Roman" pitchFamily="16" charset="0"/>
                  <a:cs typeface="Arial" charset="0"/>
                </a:rPr>
                <a:t>1</a:t>
              </a:r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4427538" y="3508952"/>
              <a:ext cx="288925" cy="1588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Line 52"/>
            <p:cNvSpPr>
              <a:spLocks noChangeShapeType="1"/>
            </p:cNvSpPr>
            <p:nvPr/>
          </p:nvSpPr>
          <p:spPr bwMode="auto">
            <a:xfrm>
              <a:off x="4427538" y="5669540"/>
              <a:ext cx="288925" cy="1587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Line 53"/>
            <p:cNvSpPr>
              <a:spLocks noChangeShapeType="1"/>
            </p:cNvSpPr>
            <p:nvPr/>
          </p:nvSpPr>
          <p:spPr bwMode="auto">
            <a:xfrm>
              <a:off x="179388" y="4588452"/>
              <a:ext cx="8642350" cy="1588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Rectangle 54"/>
            <p:cNvSpPr>
              <a:spLocks noChangeArrowheads="1"/>
            </p:cNvSpPr>
            <p:nvPr/>
          </p:nvSpPr>
          <p:spPr bwMode="auto">
            <a:xfrm rot="10800000" flipH="1" flipV="1">
              <a:off x="4716463" y="5405867"/>
              <a:ext cx="792162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buClr>
                  <a:srgbClr val="000099"/>
                </a:buCl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2400" b="1" i="1" dirty="0">
                  <a:solidFill>
                    <a:schemeClr val="tx1"/>
                  </a:solidFill>
                </a:rPr>
                <a:t>-2</a:t>
              </a:r>
            </a:p>
          </p:txBody>
        </p:sp>
        <p:sp>
          <p:nvSpPr>
            <p:cNvPr id="53" name="Line 55"/>
            <p:cNvSpPr>
              <a:spLocks noChangeShapeType="1"/>
            </p:cNvSpPr>
            <p:nvPr/>
          </p:nvSpPr>
          <p:spPr bwMode="auto">
            <a:xfrm>
              <a:off x="4211638" y="1708727"/>
              <a:ext cx="1587" cy="504031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4427538" y="4948815"/>
              <a:ext cx="288925" cy="1587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Text Box 59"/>
            <p:cNvSpPr txBox="1">
              <a:spLocks noChangeArrowheads="1"/>
            </p:cNvSpPr>
            <p:nvPr/>
          </p:nvSpPr>
          <p:spPr bwMode="auto">
            <a:xfrm rot="10680000" flipV="1">
              <a:off x="4786313" y="2523115"/>
              <a:ext cx="436562" cy="463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9pPr>
            </a:lstStyle>
            <a:p>
              <a:pPr eaLnBrk="1" hangingPunct="1">
                <a:buFont typeface="Times New Roman" pitchFamily="16" charset="0"/>
                <a:buNone/>
              </a:pPr>
              <a:r>
                <a:rPr lang="ru-RU" sz="2400" b="1" dirty="0">
                  <a:solidFill>
                    <a:srgbClr val="000000"/>
                  </a:solidFill>
                  <a:latin typeface="Times New Roman" pitchFamily="16" charset="0"/>
                  <a:cs typeface="Arial" charset="0"/>
                </a:rPr>
                <a:t>2</a:t>
              </a:r>
              <a:endParaRPr lang="en-GB" sz="2400" b="1" dirty="0">
                <a:solidFill>
                  <a:srgbClr val="000000"/>
                </a:solidFill>
                <a:latin typeface="Times New Roman" pitchFamily="16" charset="0"/>
                <a:cs typeface="Arial" charset="0"/>
              </a:endParaRPr>
            </a:p>
          </p:txBody>
        </p:sp>
        <p:sp>
          <p:nvSpPr>
            <p:cNvPr id="56" name="Line 63"/>
            <p:cNvSpPr>
              <a:spLocks noChangeShapeType="1"/>
            </p:cNvSpPr>
            <p:nvPr/>
          </p:nvSpPr>
          <p:spPr bwMode="auto">
            <a:xfrm>
              <a:off x="279400" y="2786640"/>
              <a:ext cx="8642350" cy="1587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Line 72"/>
            <p:cNvSpPr>
              <a:spLocks noChangeShapeType="1"/>
            </p:cNvSpPr>
            <p:nvPr/>
          </p:nvSpPr>
          <p:spPr bwMode="auto">
            <a:xfrm>
              <a:off x="6732588" y="4085215"/>
              <a:ext cx="1587" cy="288925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73"/>
            <p:cNvSpPr>
              <a:spLocks noChangeShapeType="1"/>
            </p:cNvSpPr>
            <p:nvPr/>
          </p:nvSpPr>
          <p:spPr bwMode="auto">
            <a:xfrm>
              <a:off x="2411413" y="4085215"/>
              <a:ext cx="1587" cy="288925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TextBox 78"/>
            <p:cNvSpPr txBox="1">
              <a:spLocks noChangeArrowheads="1"/>
            </p:cNvSpPr>
            <p:nvPr/>
          </p:nvSpPr>
          <p:spPr bwMode="auto">
            <a:xfrm>
              <a:off x="6518275" y="2821565"/>
              <a:ext cx="5746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9pPr>
            </a:lstStyle>
            <a:p>
              <a:pPr eaLnBrk="1" hangingPunct="1"/>
              <a:r>
                <a:rPr lang="ru-RU" sz="2400" b="1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 </a:t>
              </a:r>
            </a:p>
          </p:txBody>
        </p:sp>
        <p:sp>
          <p:nvSpPr>
            <p:cNvPr id="60" name="TextBox 79"/>
            <p:cNvSpPr txBox="1">
              <a:spLocks noChangeArrowheads="1"/>
            </p:cNvSpPr>
            <p:nvPr/>
          </p:nvSpPr>
          <p:spPr bwMode="auto">
            <a:xfrm>
              <a:off x="2141538" y="4421765"/>
              <a:ext cx="5746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9pPr>
            </a:lstStyle>
            <a:p>
              <a:pPr eaLnBrk="1" hangingPunct="1"/>
              <a:r>
                <a:rPr lang="ru-RU" sz="2400" b="1" dirty="0" smtClean="0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-</a:t>
              </a:r>
              <a:r>
                <a:rPr lang="el-GR" sz="2400" b="1" dirty="0" smtClean="0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π</a:t>
              </a:r>
              <a:r>
                <a:rPr lang="ru-RU" sz="2400" b="1" dirty="0" smtClean="0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 </a:t>
              </a:r>
              <a:endParaRPr lang="ru-RU" sz="2400" b="1" dirty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endParaRPr>
            </a:p>
          </p:txBody>
        </p:sp>
        <p:sp>
          <p:nvSpPr>
            <p:cNvPr id="61" name="TextBox 80"/>
            <p:cNvSpPr txBox="1">
              <a:spLocks noChangeArrowheads="1"/>
            </p:cNvSpPr>
            <p:nvPr/>
          </p:nvSpPr>
          <p:spPr bwMode="auto">
            <a:xfrm>
              <a:off x="6459538" y="4358265"/>
              <a:ext cx="57626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charset="-128"/>
                </a:defRPr>
              </a:lvl9pPr>
            </a:lstStyle>
            <a:p>
              <a:pPr eaLnBrk="1" hangingPunct="1"/>
              <a:r>
                <a:rPr lang="ru-RU" sz="2400" b="1" dirty="0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  </a:t>
              </a:r>
              <a:r>
                <a:rPr lang="el-GR" sz="2400" b="1" dirty="0" smtClean="0">
                  <a:solidFill>
                    <a:schemeClr val="tx1"/>
                  </a:solidFill>
                  <a:latin typeface="Times New Roman" pitchFamily="16" charset="0"/>
                  <a:cs typeface="Times New Roman" pitchFamily="16" charset="0"/>
                </a:rPr>
                <a:t>π</a:t>
              </a:r>
              <a:endParaRPr lang="ru-RU" sz="2400" b="1" dirty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276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123728" y="1346022"/>
                <a:ext cx="4572000" cy="472687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 smtClean="0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𝒄𝒐𝒔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(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𝒙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ru-RU" sz="3200" b="1" dirty="0">
                    <a:solidFill>
                      <a:srgbClr val="060EB2"/>
                    </a:solidFill>
                  </a:rPr>
                  <a:t>; </a:t>
                </a:r>
                <a:endParaRPr lang="en-US" sz="3200" b="1" dirty="0" smtClean="0">
                  <a:solidFill>
                    <a:srgbClr val="060EB2"/>
                  </a:solidFill>
                </a:endParaRPr>
              </a:p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ru-RU" sz="3200" b="1" dirty="0" smtClean="0">
                    <a:solidFill>
                      <a:srgbClr val="060EB2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ru-RU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ru-RU" sz="3200" b="1" dirty="0">
                    <a:solidFill>
                      <a:srgbClr val="060EB2"/>
                    </a:solidFill>
                  </a:rPr>
                  <a:t>; </a:t>
                </a:r>
              </a:p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𝟐</m:t>
                        </m:r>
                      </m:e>
                    </m:func>
                  </m:oMath>
                </a14:m>
                <a:r>
                  <a:rPr lang="ru-RU" sz="3200" b="1" dirty="0">
                    <a:solidFill>
                      <a:srgbClr val="060EB2"/>
                    </a:solidFill>
                  </a:rPr>
                  <a:t>;       </a:t>
                </a:r>
                <a:endParaRPr lang="en-US" sz="3200" b="1" i="1" dirty="0" smtClean="0">
                  <a:solidFill>
                    <a:srgbClr val="060EB2"/>
                  </a:solidFill>
                </a:endParaRPr>
              </a:p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𝒄𝒐𝒔</m:t>
                        </m:r>
                      </m:fName>
                      <m:e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𝟓</m:t>
                        </m:r>
                      </m:e>
                    </m:func>
                  </m:oMath>
                </a14:m>
                <a:r>
                  <a:rPr lang="ru-RU" sz="3200" b="1" dirty="0">
                    <a:solidFill>
                      <a:srgbClr val="060EB2"/>
                    </a:solidFill>
                  </a:rPr>
                  <a:t>;</a:t>
                </a:r>
              </a:p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ru-RU" sz="3200" b="1" i="1">
                                    <a:solidFill>
                                      <a:srgbClr val="060EB2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𝟏</m:t>
                        </m:r>
                      </m:e>
                    </m:func>
                  </m:oMath>
                </a14:m>
                <a:r>
                  <a:rPr lang="ru-RU" sz="3200" b="1" dirty="0">
                    <a:solidFill>
                      <a:srgbClr val="060EB2"/>
                    </a:solidFill>
                  </a:rPr>
                  <a:t>;</a:t>
                </a:r>
                <a:endParaRPr lang="en-US" sz="3200" b="1" dirty="0" smtClean="0">
                  <a:solidFill>
                    <a:srgbClr val="060EB2"/>
                  </a:solidFill>
                </a:endParaRPr>
              </a:p>
              <a:p>
                <a:pPr marL="514350" indent="-51435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ru-RU" sz="3200" b="1" dirty="0">
                    <a:solidFill>
                      <a:srgbClr val="060EB2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ru-RU" sz="32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ru-RU" sz="3200" b="1" i="1">
                                <a:solidFill>
                                  <a:srgbClr val="060EB2"/>
                                </a:solidFill>
                                <a:latin typeface="Cambria Math"/>
                              </a:rPr>
                              <m:t>𝝅</m:t>
                            </m:r>
                          </m:e>
                        </m:d>
                      </m:e>
                    </m:func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−</m:t>
                    </m:r>
                    <m:r>
                      <a:rPr lang="ru-RU" sz="3200" b="1" i="1">
                        <a:solidFill>
                          <a:srgbClr val="060EB2"/>
                        </a:solidFill>
                        <a:latin typeface="Cambria Math"/>
                      </a:rPr>
                      <m:t>𝟏</m:t>
                    </m:r>
                  </m:oMath>
                </a14:m>
                <a:endParaRPr lang="ru-RU" sz="3200" b="1" dirty="0">
                  <a:solidFill>
                    <a:srgbClr val="060EB2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1346022"/>
                <a:ext cx="4572000" cy="4726871"/>
              </a:xfrm>
              <a:prstGeom prst="rect">
                <a:avLst/>
              </a:prstGeom>
              <a:blipFill rotWithShape="1">
                <a:blip r:embed="rId2"/>
                <a:stretch>
                  <a:fillRect l="-3467" b="-36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503548" y="260648"/>
                <a:ext cx="8136904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dirty="0" smtClean="0"/>
                  <a:t>Как, используя графики функций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/>
                      </a:rPr>
                      <m:t>𝑦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ru-RU" sz="3200">
                        <a:latin typeface="Cambria Math"/>
                      </a:rPr>
                      <m:t>cos</m:t>
                    </m:r>
                    <m:r>
                      <a:rPr lang="ru-RU" sz="3200">
                        <a:latin typeface="Cambria Math"/>
                      </a:rPr>
                      <m:t>⁡</m:t>
                    </m:r>
                    <m:r>
                      <a:rPr lang="ru-RU" sz="32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3200" dirty="0"/>
                  <a:t> и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sz="3200" b="0" i="1" smtClean="0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sz="3200" dirty="0"/>
                  <a:t>, построить графики функций:</a:t>
                </a: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48" y="260648"/>
                <a:ext cx="8136904" cy="1077218"/>
              </a:xfrm>
              <a:prstGeom prst="rect">
                <a:avLst/>
              </a:prstGeom>
              <a:blipFill rotWithShape="1">
                <a:blip r:embed="rId3"/>
                <a:stretch>
                  <a:fillRect l="-1949" t="-6818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32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503548" y="260648"/>
                <a:ext cx="8136904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200" dirty="0" smtClean="0"/>
                  <a:t>Как, используя графики функций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/>
                      </a:rPr>
                      <m:t>𝑦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ru-RU" sz="3200">
                        <a:latin typeface="Cambria Math"/>
                      </a:rPr>
                      <m:t>cos</m:t>
                    </m:r>
                    <m:r>
                      <a:rPr lang="ru-RU" sz="3200">
                        <a:latin typeface="Cambria Math"/>
                      </a:rPr>
                      <m:t>⁡</m:t>
                    </m:r>
                    <m:r>
                      <a:rPr lang="ru-RU" sz="32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3200" dirty="0"/>
                  <a:t> и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𝑦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320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sz="3200" b="0" i="1" smtClean="0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sz="3200" dirty="0"/>
                  <a:t>, построить графики функций:</a:t>
                </a:r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548" y="260648"/>
                <a:ext cx="8136904" cy="1077218"/>
              </a:xfrm>
              <a:prstGeom prst="rect">
                <a:avLst/>
              </a:prstGeom>
              <a:blipFill rotWithShape="1">
                <a:blip r:embed="rId2"/>
                <a:stretch>
                  <a:fillRect l="-1949" t="-6818" b="-18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157189" y="2204864"/>
                <a:ext cx="2829621" cy="19391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6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r>
                      <a:rPr lang="en-US" sz="3600" b="1" i="1">
                        <a:solidFill>
                          <a:srgbClr val="060EB2"/>
                        </a:solidFill>
                        <a:latin typeface="Cambria Math"/>
                      </a:rPr>
                      <m:t>𝟐</m:t>
                    </m:r>
                    <m:func>
                      <m:funcPr>
                        <m:ctrlPr>
                          <a:rPr lang="ru-RU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en-US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𝐬𝐢𝐧</m:t>
                        </m:r>
                      </m:fName>
                      <m:e>
                        <m:r>
                          <a:rPr lang="en-US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𝒙</m:t>
                        </m:r>
                      </m:e>
                    </m:func>
                  </m:oMath>
                </a14:m>
                <a:r>
                  <a:rPr lang="ru-RU" sz="3600" b="1" dirty="0" smtClean="0">
                    <a:solidFill>
                      <a:srgbClr val="060EB2"/>
                    </a:solidFill>
                  </a:rPr>
                  <a:t>    </a:t>
                </a:r>
                <a:endParaRPr lang="en-US" sz="3600" b="1" i="1" dirty="0" smtClean="0">
                  <a:solidFill>
                    <a:srgbClr val="060EB2"/>
                  </a:solidFill>
                </a:endParaRPr>
              </a:p>
              <a:p>
                <a:endParaRPr lang="en-US" sz="3600" b="1" i="1" dirty="0" smtClean="0">
                  <a:solidFill>
                    <a:srgbClr val="060EB2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36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r>
                      <a:rPr lang="en-US" sz="3600" b="1" i="1">
                        <a:solidFill>
                          <a:srgbClr val="060EB2"/>
                        </a:solidFill>
                        <a:latin typeface="Cambria Math"/>
                      </a:rPr>
                      <m:t>𝒄𝒐𝒔</m:t>
                    </m:r>
                    <m:f>
                      <m:fPr>
                        <m:ctrlPr>
                          <a:rPr lang="ru-RU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sz="36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3600" b="1" dirty="0">
                    <a:solidFill>
                      <a:srgbClr val="060EB2"/>
                    </a:solidFill>
                  </a:rPr>
                  <a:t> </a:t>
                </a:r>
                <a:endParaRPr lang="ru-RU" sz="3600" dirty="0">
                  <a:solidFill>
                    <a:srgbClr val="060EB2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7189" y="2204864"/>
                <a:ext cx="2829621" cy="193918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242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486957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Как изменятся графики, если умножить функцию или аргумент на </a:t>
            </a:r>
            <a:r>
              <a:rPr lang="ru-RU" sz="4000" b="1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число? </a:t>
            </a:r>
            <a:endParaRPr lang="ru-RU" sz="4000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516" y="1303893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13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486957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Преобразования графиков тригонометрических функций</a:t>
            </a:r>
            <a:endParaRPr lang="ru-RU" sz="3600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516" y="1303893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занятия: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8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23528" y="1772816"/>
                <a:ext cx="8208912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Сравнить график функци</a:t>
                </a:r>
                <a:r>
                  <a:rPr lang="ru-RU" sz="3600" b="1" dirty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) </m:t>
                    </m:r>
                  </m:oMath>
                </a14:m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3600" b="1" dirty="0" smtClean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с графиками функций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𝒎𝒇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algn="ctr"/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en-US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𝒌𝒙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) </m:t>
                    </m:r>
                  </m:oMath>
                </a14:m>
                <a:r>
                  <a:rPr lang="en-US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на примере функций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unc>
                      <m:funcPr>
                        <m:ctrlPr>
                          <a:rPr lang="en-US" sz="3600" b="1" i="1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uncPr>
                      <m:fName>
                        <m:r>
                          <a:rPr lang="en-US" sz="3600" b="1" i="0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  <m:t>𝐬𝐢𝐧</m:t>
                        </m:r>
                      </m:fName>
                      <m:e>
                        <m:r>
                          <a:rPr lang="en-US" sz="3600" b="1" i="1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en-US" sz="3600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600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en-US" sz="3600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3600" b="1" i="1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unc>
                      <m:funcPr>
                        <m:ctrlPr>
                          <a:rPr lang="en-US" sz="3600" b="1" i="1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uncPr>
                      <m:fName>
                        <m:r>
                          <a:rPr lang="en-US" sz="3600" b="1" i="0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  <m:t>𝐜𝐨𝐬</m:t>
                        </m:r>
                      </m:fName>
                      <m:e>
                        <m:r>
                          <a:rPr lang="en-US" sz="3600" b="1" i="1" smtClean="0">
                            <a:solidFill>
                              <a:srgbClr val="060EB2"/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</m:func>
                    <m:r>
                      <a:rPr lang="en-US" sz="3600" b="0" i="0" smtClean="0">
                        <a:solidFill>
                          <a:srgbClr val="060EB2"/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3600" dirty="0" smtClean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ru-RU" sz="3600" dirty="0" smtClean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3600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Выяснить, какие происходят изменения.</a:t>
                </a:r>
                <a:endParaRPr lang="ru-RU" sz="3600" dirty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772816"/>
                <a:ext cx="8208912" cy="3416320"/>
              </a:xfrm>
              <a:prstGeom prst="rect">
                <a:avLst/>
              </a:prstGeom>
              <a:blipFill rotWithShape="1">
                <a:blip r:embed="rId2"/>
                <a:stretch>
                  <a:fillRect l="-1188" t="-2857" r="-1114" b="-57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15516" y="657562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Исследование: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1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479833"/>
                  </p:ext>
                </p:extLst>
              </p:nvPr>
            </p:nvGraphicFramePr>
            <p:xfrm>
              <a:off x="107504" y="404664"/>
              <a:ext cx="8856984" cy="29732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91976"/>
                    <a:gridCol w="2586553"/>
                    <a:gridCol w="2978455"/>
                  </a:tblGrid>
                  <a:tr h="610039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600" b="1" dirty="0" smtClean="0">
                              <a:solidFill>
                                <a:srgbClr val="060EB2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𝒚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=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𝒎𝒇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𝒙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)</m:t>
                              </m:r>
                            </m:oMath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𝒔𝒊𝒏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х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х</a:t>
                          </a:r>
                          <a:endParaRPr lang="ru-RU" sz="24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𝒄𝒐𝒔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х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х</a:t>
                          </a:r>
                          <a:endParaRPr lang="ru-RU" sz="24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90479833"/>
                  </p:ext>
                </p:extLst>
              </p:nvPr>
            </p:nvGraphicFramePr>
            <p:xfrm>
              <a:off x="107504" y="404664"/>
              <a:ext cx="8856984" cy="29732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91976"/>
                    <a:gridCol w="2586553"/>
                    <a:gridCol w="2978455"/>
                  </a:tblGrid>
                  <a:tr h="6309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5" r="-169074" b="-37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7594" r="-115330" b="-37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97342" b="-370192"/>
                          </a:stretch>
                        </a:blipFill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5" t="-54167" r="-169074" b="-1005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х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х</a:t>
                          </a:r>
                          <a:endParaRPr lang="ru-RU" sz="24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5" t="-154167" r="-169074" b="-5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х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х</a:t>
                          </a:r>
                          <a:endParaRPr lang="ru-RU" sz="24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8511044"/>
                  </p:ext>
                </p:extLst>
              </p:nvPr>
            </p:nvGraphicFramePr>
            <p:xfrm>
              <a:off x="107504" y="3573016"/>
              <a:ext cx="8856984" cy="29732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91976"/>
                    <a:gridCol w="2586553"/>
                    <a:gridCol w="2978455"/>
                  </a:tblGrid>
                  <a:tr h="610039">
                    <a:tc>
                      <a:txBody>
                        <a:bodyPr/>
                        <a:lstStyle/>
                        <a:p>
                          <a:pPr marL="45720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6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𝒚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=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𝒇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𝒌𝒙</m:t>
                              </m:r>
                              <m:r>
                                <a:rPr lang="en-US" sz="3600" b="1" i="1" smtClean="0">
                                  <a:solidFill>
                                    <a:srgbClr val="060EB2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 pitchFamily="18" charset="0"/>
                                </a:rPr>
                                <m:t>)</m:t>
                              </m:r>
                            </m:oMath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𝒎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ru-RU" sz="3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𝒔𝒊𝒏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𝒌𝒙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400" b="1" dirty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𝒄𝒐𝒔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3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𝒌𝒙</m:t>
                                </m:r>
                              </m:oMath>
                            </m:oMathPara>
                          </a14:m>
                          <a:endParaRPr lang="ru-RU" sz="36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400" b="1" dirty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8511044"/>
                  </p:ext>
                </p:extLst>
              </p:nvPr>
            </p:nvGraphicFramePr>
            <p:xfrm>
              <a:off x="107504" y="3573016"/>
              <a:ext cx="8856984" cy="29732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291976"/>
                    <a:gridCol w="2586553"/>
                    <a:gridCol w="2978455"/>
                  </a:tblGrid>
                  <a:tr h="6309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85" r="-169074" b="-36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27594" r="-115330" b="-36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97342" b="-369231"/>
                          </a:stretch>
                        </a:blipFill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85" t="-54167" r="-169074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400" b="1" dirty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7114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85" t="-154167" r="-1690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сжатие к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endParaRPr lang="ru-RU" sz="2400" b="1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растяжение от оси </a:t>
                          </a:r>
                          <a:r>
                            <a:rPr lang="en-US" sz="2400" b="1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y</a:t>
                          </a:r>
                          <a:r>
                            <a:rPr lang="ru-RU" sz="2400" b="1" dirty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Прямоугольник 1"/>
          <p:cNvSpPr/>
          <p:nvPr/>
        </p:nvSpPr>
        <p:spPr>
          <a:xfrm>
            <a:off x="3419872" y="1052736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1052736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49960" y="2223623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58272" y="2223623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49960" y="4221088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4221088"/>
            <a:ext cx="2694384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38841" y="5373216"/>
            <a:ext cx="2520280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73049" y="5373216"/>
            <a:ext cx="2694384" cy="11521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93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179512" y="1043764"/>
                <a:ext cx="8784976" cy="48799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14350" lvl="0" indent="-514350">
                  <a:buFont typeface="+mj-lt"/>
                  <a:buAutoNum type="arabicPeriod"/>
                </a:pP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Построить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полуволну графика функц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и</a:t>
                </a:r>
                <a14:m>
                  <m:oMath xmlns:m="http://schemas.openxmlformats.org/officeDocument/2006/math">
                    <m:r>
                      <a:rPr lang="ru-RU" sz="2600" b="0" i="0" smtClean="0">
                        <a:latin typeface="Cambria Math"/>
                      </a:rPr>
                      <m:t>и</m:t>
                    </m:r>
                    <m:r>
                      <a:rPr lang="ru-RU" sz="2600" b="0" i="1" smtClean="0">
                        <a:latin typeface="Cambria Math"/>
                      </a:rPr>
                      <m:t>                  </m:t>
                    </m:r>
                  </m:oMath>
                </a14:m>
                <a:endParaRPr lang="ru-RU" sz="2600" b="0" i="1" dirty="0" smtClean="0">
                  <a:latin typeface="Cambria Math"/>
                </a:endParaRPr>
              </a:p>
              <a:p>
                <a:pPr lvl="0"/>
                <a:r>
                  <a:rPr lang="ru-RU" sz="2600" dirty="0" smtClean="0"/>
                  <a:t>		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𝑦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26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6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ru-RU" sz="2600" i="1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или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𝑦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ru-RU" sz="26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6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ru-RU" sz="2600" i="1">
                            <a:latin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lvl="0" indent="-514350">
                  <a:buFont typeface="+mj-lt"/>
                  <a:buAutoNum type="arabicPeriod"/>
                </a:pP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2. Если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𝑚</m:t>
                    </m:r>
                    <m:r>
                      <a:rPr lang="ru-RU" sz="2600" i="1">
                        <a:latin typeface="Cambria Math"/>
                      </a:rPr>
                      <m:t>&gt;1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, то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растянуть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от оси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 с коэффициентом 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; если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0&lt;</m:t>
                    </m:r>
                    <m:r>
                      <a:rPr lang="en-US" sz="2600" i="1">
                        <a:latin typeface="Cambria Math"/>
                      </a:rPr>
                      <m:t>𝑚</m:t>
                    </m:r>
                    <m:r>
                      <a:rPr lang="ru-RU" sz="2600" i="1">
                        <a:latin typeface="Cambria Math"/>
                      </a:rPr>
                      <m:t>&lt;1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, то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сжать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к оси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с коэффициентом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6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6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latin typeface="Cambria Math"/>
                          </a:rPr>
                          <m:t>𝑚</m:t>
                        </m:r>
                      </m:den>
                    </m:f>
                  </m:oMath>
                </a14:m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514350" lvl="0" indent="-514350">
                  <a:buFont typeface="+mj-lt"/>
                  <a:buAutoNum type="arabicPeriod"/>
                </a:pPr>
                <a:endParaRPr lang="ru-RU" sz="2600" dirty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3. Если </a:t>
                </a:r>
                <a14:m>
                  <m:oMath xmlns:m="http://schemas.openxmlformats.org/officeDocument/2006/math">
                    <m:r>
                      <a:rPr lang="en-US" sz="2600" i="1">
                        <a:latin typeface="Cambria Math"/>
                      </a:rPr>
                      <m:t>𝑘</m:t>
                    </m:r>
                    <m:r>
                      <a:rPr lang="ru-RU" sz="2600" i="1">
                        <a:latin typeface="Cambria Math"/>
                      </a:rPr>
                      <m:t>&gt;1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, то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сжать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к оси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𝑦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 с коэффициентом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𝑘</m:t>
                    </m:r>
                  </m:oMath>
                </a14:m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; </a:t>
                </a:r>
              </a:p>
              <a:p>
                <a:pPr lvl="0"/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 если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0&lt;</m:t>
                    </m:r>
                    <m:r>
                      <a:rPr lang="en-US" sz="2600" i="1">
                        <a:latin typeface="Cambria Math"/>
                      </a:rPr>
                      <m:t>𝑘</m:t>
                    </m:r>
                    <m:r>
                      <a:rPr lang="ru-RU" sz="2600" i="1">
                        <a:latin typeface="Cambria Math"/>
                      </a:rPr>
                      <m:t>&lt;1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, то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растянуть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от оси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𝑦</m:t>
                    </m:r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с коэффициентом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6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6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600" i="1">
                            <a:latin typeface="Cambria Math"/>
                          </a:rPr>
                          <m:t>𝑘</m:t>
                        </m:r>
                      </m:den>
                    </m:f>
                  </m:oMath>
                </a14:m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4. Используя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полученную полуволну, </a:t>
                </a:r>
                <a:endParaRPr lang="ru-RU" sz="26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2600" dirty="0" smtClean="0">
                    <a:latin typeface="Times New Roman" pitchFamily="18" charset="0"/>
                    <a:cs typeface="Times New Roman" pitchFamily="18" charset="0"/>
                  </a:rPr>
                  <a:t>   построить </a:t>
                </a:r>
                <a:r>
                  <a:rPr lang="ru-RU" sz="2600" dirty="0">
                    <a:latin typeface="Times New Roman" pitchFamily="18" charset="0"/>
                    <a:cs typeface="Times New Roman" pitchFamily="18" charset="0"/>
                  </a:rPr>
                  <a:t>весь график.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043764"/>
                <a:ext cx="8784976" cy="4879990"/>
              </a:xfrm>
              <a:prstGeom prst="rect">
                <a:avLst/>
              </a:prstGeom>
              <a:blipFill rotWithShape="1">
                <a:blip r:embed="rId2"/>
                <a:stretch>
                  <a:fillRect l="-1179" t="-1124" b="-11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95924" y="116632"/>
                <a:ext cx="876856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Алгоритм построения графика функции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𝒎𝒇</m:t>
                    </m:r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(</m:t>
                    </m:r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𝒌𝒙</m:t>
                    </m:r>
                    <m:r>
                      <a:rPr lang="ru-RU" sz="2800" b="1" i="1">
                        <a:solidFill>
                          <a:srgbClr val="060EB2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ru-RU" sz="2800" dirty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24" y="116632"/>
                <a:ext cx="8768564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390" t="-11628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19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654781" y="2060848"/>
                <a:ext cx="4058547" cy="2386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4000" b="1" i="1" smtClean="0">
                        <a:solidFill>
                          <a:srgbClr val="060EB2"/>
                        </a:solidFill>
                        <a:latin typeface="Cambria Math"/>
                      </a:rPr>
                      <m:t>𝒚</m:t>
                    </m:r>
                    <m:r>
                      <a:rPr lang="ru-RU" sz="4000" b="1" i="1">
                        <a:solidFill>
                          <a:srgbClr val="060EB2"/>
                        </a:solidFill>
                        <a:latin typeface="Cambria Math"/>
                      </a:rPr>
                      <m:t>=</m:t>
                    </m:r>
                    <m:r>
                      <a:rPr lang="ru-RU" sz="4000" b="1" i="1">
                        <a:solidFill>
                          <a:srgbClr val="060EB2"/>
                        </a:solidFill>
                        <a:latin typeface="Cambria Math"/>
                      </a:rPr>
                      <m:t>𝟐</m:t>
                    </m:r>
                    <m:func>
                      <m:funcPr>
                        <m:ctrlPr>
                          <a:rPr lang="ru-RU" sz="40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a:rPr lang="ru-RU" sz="40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r>
                          <a:rPr lang="ru-RU" sz="40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ru-RU" sz="40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4000" b="1" i="1">
                            <a:solidFill>
                              <a:srgbClr val="060EB2"/>
                            </a:solidFill>
                            <a:latin typeface="Cambria Math"/>
                          </a:rPr>
                          <m:t>𝟏</m:t>
                        </m:r>
                      </m:e>
                    </m:func>
                  </m:oMath>
                </a14:m>
                <a:r>
                  <a:rPr lang="ru-RU" sz="4000" b="1" dirty="0">
                    <a:solidFill>
                      <a:srgbClr val="060EB2"/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  <a:endParaRPr lang="en-US" sz="4000" b="1" i="1" dirty="0" smtClean="0">
                  <a:solidFill>
                    <a:srgbClr val="060EB2"/>
                  </a:solidFill>
                </a:endParaRPr>
              </a:p>
              <a:p>
                <a:pPr algn="ctr"/>
                <a:endParaRPr lang="en-US" sz="4000" b="1" i="1" dirty="0" smtClean="0">
                  <a:solidFill>
                    <a:srgbClr val="060EB2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solidFill>
                            <a:srgbClr val="060EB2"/>
                          </a:solidFill>
                          <a:latin typeface="Cambria Math"/>
                        </a:rPr>
                        <m:t>𝒚</m:t>
                      </m:r>
                      <m:r>
                        <a:rPr lang="ru-RU" sz="4000" b="1" i="1">
                          <a:solidFill>
                            <a:srgbClr val="060EB2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ru-RU" sz="4000" b="1" i="1">
                              <a:solidFill>
                                <a:srgbClr val="060EB2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4000" b="1" i="1">
                              <a:solidFill>
                                <a:srgbClr val="060EB2"/>
                              </a:solidFill>
                              <a:latin typeface="Cambria Math"/>
                            </a:rPr>
                            <m:t>𝒄𝒐𝒔</m:t>
                          </m:r>
                        </m:fName>
                        <m:e>
                          <m:f>
                            <m:fPr>
                              <m:ctrlPr>
                                <a:rPr lang="ru-RU" sz="4000" b="1" i="1">
                                  <a:solidFill>
                                    <a:srgbClr val="060EB2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4000" b="1" i="1">
                                  <a:solidFill>
                                    <a:srgbClr val="060EB2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num>
                            <m:den>
                              <m:r>
                                <a:rPr lang="en-US" sz="4000" b="1" i="1" smtClean="0">
                                  <a:solidFill>
                                    <a:srgbClr val="060EB2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  <m:r>
                            <a:rPr lang="ru-RU" sz="4000" b="1" i="1">
                              <a:solidFill>
                                <a:srgbClr val="060EB2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sz="4000" b="1" i="1">
                              <a:solidFill>
                                <a:srgbClr val="060EB2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func>
                    </m:oMath>
                  </m:oMathPara>
                </a14:m>
                <a:endParaRPr lang="ru-RU" sz="4000" b="1" dirty="0">
                  <a:solidFill>
                    <a:srgbClr val="060EB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781" y="2060848"/>
                <a:ext cx="4058547" cy="2386487"/>
              </a:xfrm>
              <a:prstGeom prst="rect">
                <a:avLst/>
              </a:prstGeom>
              <a:blipFill rotWithShape="1">
                <a:blip r:embed="rId2"/>
                <a:stretch>
                  <a:fillRect t="-4847" r="-49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155662" y="98072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60EB2"/>
                </a:solidFill>
                <a:latin typeface="Times New Roman" pitchFamily="18" charset="0"/>
                <a:cs typeface="Times New Roman" pitchFamily="18" charset="0"/>
              </a:rPr>
              <a:t>Построить графики функций:</a:t>
            </a:r>
            <a:endParaRPr lang="ru-RU" sz="3600" dirty="0">
              <a:solidFill>
                <a:srgbClr val="060EB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8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206</TotalTime>
  <Words>356</Words>
  <Application>Microsoft Office PowerPoint</Application>
  <PresentationFormat>Экран (4:3)</PresentationFormat>
  <Paragraphs>70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ALEXANDR</cp:lastModifiedBy>
  <cp:revision>12</cp:revision>
  <dcterms:created xsi:type="dcterms:W3CDTF">2013-12-02T17:06:27Z</dcterms:created>
  <dcterms:modified xsi:type="dcterms:W3CDTF">2013-12-02T20:49:10Z</dcterms:modified>
</cp:coreProperties>
</file>