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11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91" r:id="rId11"/>
    <p:sldId id="265" r:id="rId12"/>
    <p:sldId id="266" r:id="rId13"/>
    <p:sldId id="267" r:id="rId14"/>
    <p:sldId id="305" r:id="rId15"/>
    <p:sldId id="268" r:id="rId16"/>
    <p:sldId id="269" r:id="rId17"/>
    <p:sldId id="295" r:id="rId18"/>
    <p:sldId id="270" r:id="rId19"/>
    <p:sldId id="297" r:id="rId20"/>
    <p:sldId id="298" r:id="rId21"/>
    <p:sldId id="271" r:id="rId22"/>
    <p:sldId id="300" r:id="rId23"/>
    <p:sldId id="273" r:id="rId24"/>
    <p:sldId id="275" r:id="rId25"/>
    <p:sldId id="301" r:id="rId26"/>
    <p:sldId id="282" r:id="rId27"/>
    <p:sldId id="281" r:id="rId28"/>
    <p:sldId id="283" r:id="rId29"/>
    <p:sldId id="286" r:id="rId30"/>
    <p:sldId id="287" r:id="rId31"/>
    <p:sldId id="288" r:id="rId32"/>
    <p:sldId id="284" r:id="rId33"/>
    <p:sldId id="312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582BDE-A425-47BC-8174-B8084F5AFEF7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B10AA75-1E34-4D66-9CF0-AE1EA86C7C13}">
      <dgm:prSet phldrT="[Текст]" custT="1"/>
      <dgm:spPr>
        <a:solidFill>
          <a:srgbClr val="FFFFCC"/>
        </a:solidFill>
      </dgm:spPr>
      <dgm:t>
        <a:bodyPr/>
        <a:lstStyle/>
        <a:p>
          <a:r>
            <a:rPr lang="ru-RU" sz="1400" b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rPr>
            <a:t>к определению цели школьного обучения как формирование умения учиться, формирование у обучающихся готовности к саморазвитию и непрерывному образованию.</a:t>
          </a:r>
          <a:endParaRPr lang="ru-RU" sz="1400" b="1" dirty="0">
            <a:solidFill>
              <a:schemeClr val="accent1">
                <a:lumMod val="75000"/>
              </a:schemeClr>
            </a:solidFill>
            <a:latin typeface="Tahoma" pitchFamily="34" charset="0"/>
            <a:cs typeface="Tahoma" pitchFamily="34" charset="0"/>
          </a:endParaRPr>
        </a:p>
      </dgm:t>
    </dgm:pt>
    <dgm:pt modelId="{71DF18EA-55F5-4B01-92A6-9754FDB6569D}" type="parTrans" cxnId="{B4A779BD-A955-43E5-9CBC-9E6F425FE008}">
      <dgm:prSet/>
      <dgm:spPr/>
      <dgm:t>
        <a:bodyPr/>
        <a:lstStyle/>
        <a:p>
          <a:endParaRPr lang="ru-RU"/>
        </a:p>
      </dgm:t>
    </dgm:pt>
    <dgm:pt modelId="{76FE957F-85F7-4AFA-A8FA-EF7754D9BE41}" type="sibTrans" cxnId="{B4A779BD-A955-43E5-9CBC-9E6F425FE008}">
      <dgm:prSet/>
      <dgm:spPr/>
      <dgm:t>
        <a:bodyPr/>
        <a:lstStyle/>
        <a:p>
          <a:endParaRPr lang="ru-RU"/>
        </a:p>
      </dgm:t>
    </dgm:pt>
    <dgm:pt modelId="{F6F72A5F-6C2D-4180-957D-863F7749F5E6}">
      <dgm:prSet phldrT="[Текст]" custT="1"/>
      <dgm:spPr>
        <a:solidFill>
          <a:srgbClr val="CCFF99"/>
        </a:solidFill>
      </dgm:spPr>
      <dgm:t>
        <a:bodyPr/>
        <a:lstStyle/>
        <a:p>
          <a:r>
            <a:rPr lang="ru-RU" sz="1400" b="1" dirty="0" smtClean="0">
              <a:solidFill>
                <a:srgbClr val="008080"/>
              </a:solidFill>
              <a:latin typeface="Tahoma" pitchFamily="34" charset="0"/>
              <a:cs typeface="Tahoma" pitchFamily="34" charset="0"/>
            </a:rPr>
            <a:t>от изолированного изучения учащимися системы научных понятий к включению содержания обучения в контекст решения жизненных задач</a:t>
          </a:r>
          <a:endParaRPr lang="ru-RU" sz="1400" b="1" dirty="0">
            <a:solidFill>
              <a:srgbClr val="008080"/>
            </a:solidFill>
            <a:latin typeface="Tahoma" pitchFamily="34" charset="0"/>
            <a:cs typeface="Tahoma" pitchFamily="34" charset="0"/>
          </a:endParaRPr>
        </a:p>
      </dgm:t>
    </dgm:pt>
    <dgm:pt modelId="{7104AABD-6BA9-47BB-8B42-51E678042764}" type="parTrans" cxnId="{1A50BE55-64C5-4550-8E53-9F860A5D92E8}">
      <dgm:prSet/>
      <dgm:spPr/>
      <dgm:t>
        <a:bodyPr/>
        <a:lstStyle/>
        <a:p>
          <a:endParaRPr lang="ru-RU"/>
        </a:p>
      </dgm:t>
    </dgm:pt>
    <dgm:pt modelId="{C6A14847-A792-4B62-BADD-6A993813F313}" type="sibTrans" cxnId="{1A50BE55-64C5-4550-8E53-9F860A5D92E8}">
      <dgm:prSet/>
      <dgm:spPr/>
      <dgm:t>
        <a:bodyPr/>
        <a:lstStyle/>
        <a:p>
          <a:endParaRPr lang="ru-RU"/>
        </a:p>
      </dgm:t>
    </dgm:pt>
    <dgm:pt modelId="{5CCB3330-1E5A-4269-B158-E695AE8DDA1B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rgbClr val="0000FF"/>
              </a:solidFill>
              <a:latin typeface="Tahoma" pitchFamily="34" charset="0"/>
              <a:cs typeface="Tahoma" pitchFamily="34" charset="0"/>
            </a:rPr>
            <a:t>от предметной разобщенности к интеграции школьных дисциплин</a:t>
          </a:r>
          <a:endParaRPr lang="ru-RU" sz="1400" b="1" dirty="0">
            <a:solidFill>
              <a:srgbClr val="0000FF"/>
            </a:solidFill>
            <a:latin typeface="Tahoma" pitchFamily="34" charset="0"/>
            <a:cs typeface="Tahoma" pitchFamily="34" charset="0"/>
          </a:endParaRPr>
        </a:p>
      </dgm:t>
    </dgm:pt>
    <dgm:pt modelId="{876076B8-7C64-452C-83F9-A4326745391E}" type="parTrans" cxnId="{E8C1F11E-DD9A-4E92-8504-BAA6CD61EBBE}">
      <dgm:prSet/>
      <dgm:spPr/>
      <dgm:t>
        <a:bodyPr/>
        <a:lstStyle/>
        <a:p>
          <a:endParaRPr lang="ru-RU"/>
        </a:p>
      </dgm:t>
    </dgm:pt>
    <dgm:pt modelId="{8105B6F6-74E0-42DA-9BCE-B9F7683E4540}" type="sibTrans" cxnId="{E8C1F11E-DD9A-4E92-8504-BAA6CD61EBBE}">
      <dgm:prSet/>
      <dgm:spPr/>
      <dgm:t>
        <a:bodyPr/>
        <a:lstStyle/>
        <a:p>
          <a:endParaRPr lang="ru-RU"/>
        </a:p>
      </dgm:t>
    </dgm:pt>
    <dgm:pt modelId="{5588E03B-AF9D-48FC-BD1D-623BBF27C8C5}">
      <dgm:prSet phldrT="[Текст]" custT="1"/>
      <dgm:spPr>
        <a:solidFill>
          <a:srgbClr val="009999"/>
        </a:solidFill>
      </dgm:spPr>
      <dgm:t>
        <a:bodyPr/>
        <a:lstStyle/>
        <a:p>
          <a:r>
            <a:rPr lang="ru-RU" sz="1400" b="1" dirty="0" smtClean="0">
              <a:solidFill>
                <a:srgbClr val="FFFF00"/>
              </a:solidFill>
              <a:latin typeface="Tahoma" pitchFamily="34" charset="0"/>
              <a:cs typeface="Tahoma" pitchFamily="34" charset="0"/>
            </a:rPr>
            <a:t>от стихийности учебной деятельности ученика к стратегии ее целенаправленной организации и планомерного формирования, к развитию активной учебно-познавательной деятельности учащихся</a:t>
          </a:r>
          <a:endParaRPr lang="ru-RU" sz="1400" b="1" dirty="0">
            <a:solidFill>
              <a:srgbClr val="FFFF00"/>
            </a:solidFill>
            <a:latin typeface="Tahoma" pitchFamily="34" charset="0"/>
            <a:cs typeface="Tahoma" pitchFamily="34" charset="0"/>
          </a:endParaRPr>
        </a:p>
      </dgm:t>
    </dgm:pt>
    <dgm:pt modelId="{891CE9F9-06F2-4A96-BFD3-924D8682118A}" type="parTrans" cxnId="{FAFCB138-061C-413C-A47B-F8F8B45BDE8D}">
      <dgm:prSet/>
      <dgm:spPr/>
      <dgm:t>
        <a:bodyPr/>
        <a:lstStyle/>
        <a:p>
          <a:endParaRPr lang="ru-RU"/>
        </a:p>
      </dgm:t>
    </dgm:pt>
    <dgm:pt modelId="{79468EE3-E4FA-4E7E-B519-F5C2A9CF720A}" type="sibTrans" cxnId="{FAFCB138-061C-413C-A47B-F8F8B45BDE8D}">
      <dgm:prSet/>
      <dgm:spPr/>
      <dgm:t>
        <a:bodyPr/>
        <a:lstStyle/>
        <a:p>
          <a:endParaRPr lang="ru-RU"/>
        </a:p>
      </dgm:t>
    </dgm:pt>
    <dgm:pt modelId="{C0E9859F-58C7-4188-A82A-8F756E339E86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latin typeface="Tahoma" pitchFamily="34" charset="0"/>
              <a:cs typeface="Tahoma" pitchFamily="34" charset="0"/>
            </a:rPr>
            <a:t>от индивидуальной формы усвоения знаний к признанию решающей роли учебного сотрудничества в достижении цели</a:t>
          </a:r>
          <a:endParaRPr lang="ru-RU" sz="1400" b="1" dirty="0">
            <a:latin typeface="Tahoma" pitchFamily="34" charset="0"/>
            <a:cs typeface="Tahoma" pitchFamily="34" charset="0"/>
          </a:endParaRPr>
        </a:p>
      </dgm:t>
    </dgm:pt>
    <dgm:pt modelId="{3E53F780-1B30-430F-8512-8CF26420D733}" type="parTrans" cxnId="{D85429B9-8050-4EC9-AB16-69DDCBE93292}">
      <dgm:prSet/>
      <dgm:spPr/>
      <dgm:t>
        <a:bodyPr/>
        <a:lstStyle/>
        <a:p>
          <a:endParaRPr lang="ru-RU"/>
        </a:p>
      </dgm:t>
    </dgm:pt>
    <dgm:pt modelId="{4AB3D7A2-FD0B-41DA-95C6-F959A7ABB546}" type="sibTrans" cxnId="{D85429B9-8050-4EC9-AB16-69DDCBE93292}">
      <dgm:prSet/>
      <dgm:spPr/>
      <dgm:t>
        <a:bodyPr/>
        <a:lstStyle/>
        <a:p>
          <a:endParaRPr lang="ru-RU"/>
        </a:p>
      </dgm:t>
    </dgm:pt>
    <dgm:pt modelId="{E60B69F0-F3C9-4845-BFC1-7B4EDB427C78}" type="pres">
      <dgm:prSet presAssocID="{50582BDE-A425-47BC-8174-B8084F5AFEF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114946-3AE0-466F-8805-AE804D5C5346}" type="pres">
      <dgm:prSet presAssocID="{1B10AA75-1E34-4D66-9CF0-AE1EA86C7C13}" presName="node" presStyleLbl="node1" presStyleIdx="0" presStyleCnt="5" custLinFactNeighborX="1411" custLinFactNeighborY="-32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8E899-CE8A-424F-A409-6FAC34D7C8EF}" type="pres">
      <dgm:prSet presAssocID="{76FE957F-85F7-4AFA-A8FA-EF7754D9BE41}" presName="sibTrans" presStyleCnt="0"/>
      <dgm:spPr/>
    </dgm:pt>
    <dgm:pt modelId="{AB71F1D9-A3B0-4190-94B1-08293844181D}" type="pres">
      <dgm:prSet presAssocID="{F6F72A5F-6C2D-4180-957D-863F7749F5E6}" presName="node" presStyleLbl="node1" presStyleIdx="1" presStyleCnt="5" custLinFactNeighborX="-3333" custLinFactNeighborY="47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5F57F2-D9C3-4E19-AE72-8EA39835FEB4}" type="pres">
      <dgm:prSet presAssocID="{C6A14847-A792-4B62-BADD-6A993813F313}" presName="sibTrans" presStyleCnt="0"/>
      <dgm:spPr/>
    </dgm:pt>
    <dgm:pt modelId="{0BA517C7-6F82-49E3-BA89-CE3BF4D66C06}" type="pres">
      <dgm:prSet presAssocID="{5CCB3330-1E5A-4269-B158-E695AE8DDA1B}" presName="node" presStyleLbl="node1" presStyleIdx="2" presStyleCnt="5" custLinFactNeighborX="-6241" custLinFactNeighborY="-37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3C4BC-5DBE-4C82-9492-9E36BC1A8576}" type="pres">
      <dgm:prSet presAssocID="{8105B6F6-74E0-42DA-9BCE-B9F7683E4540}" presName="sibTrans" presStyleCnt="0"/>
      <dgm:spPr/>
    </dgm:pt>
    <dgm:pt modelId="{78F0706D-9A2E-4F7B-A9B5-C7C87F51D9B4}" type="pres">
      <dgm:prSet presAssocID="{5588E03B-AF9D-48FC-BD1D-623BBF27C8C5}" presName="node" presStyleLbl="node1" presStyleIdx="3" presStyleCnt="5" custScaleY="125846" custLinFactNeighborX="-11975" custLinFactNeighborY="40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E4327-8790-4316-8AF0-155205967806}" type="pres">
      <dgm:prSet presAssocID="{79468EE3-E4FA-4E7E-B519-F5C2A9CF720A}" presName="sibTrans" presStyleCnt="0"/>
      <dgm:spPr/>
    </dgm:pt>
    <dgm:pt modelId="{85B08249-14D8-4887-B1C9-A71875C7C1C6}" type="pres">
      <dgm:prSet presAssocID="{C0E9859F-58C7-4188-A82A-8F756E339E86}" presName="node" presStyleLbl="node1" presStyleIdx="4" presStyleCnt="5" custScaleY="123043" custLinFactNeighborX="-10376" custLinFactNeighborY="41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FD1697-3E02-4464-B969-A958E143E0CA}" type="presOf" srcId="{1B10AA75-1E34-4D66-9CF0-AE1EA86C7C13}" destId="{A2114946-3AE0-466F-8805-AE804D5C5346}" srcOrd="0" destOrd="0" presId="urn:microsoft.com/office/officeart/2005/8/layout/default"/>
    <dgm:cxn modelId="{1A50BE55-64C5-4550-8E53-9F860A5D92E8}" srcId="{50582BDE-A425-47BC-8174-B8084F5AFEF7}" destId="{F6F72A5F-6C2D-4180-957D-863F7749F5E6}" srcOrd="1" destOrd="0" parTransId="{7104AABD-6BA9-47BB-8B42-51E678042764}" sibTransId="{C6A14847-A792-4B62-BADD-6A993813F313}"/>
    <dgm:cxn modelId="{E5198256-51FA-40DC-8A4E-E937F7DEEFDE}" type="presOf" srcId="{5CCB3330-1E5A-4269-B158-E695AE8DDA1B}" destId="{0BA517C7-6F82-49E3-BA89-CE3BF4D66C06}" srcOrd="0" destOrd="0" presId="urn:microsoft.com/office/officeart/2005/8/layout/default"/>
    <dgm:cxn modelId="{F13E4070-4FEB-46BE-91EB-A23F0246C6A0}" type="presOf" srcId="{F6F72A5F-6C2D-4180-957D-863F7749F5E6}" destId="{AB71F1D9-A3B0-4190-94B1-08293844181D}" srcOrd="0" destOrd="0" presId="urn:microsoft.com/office/officeart/2005/8/layout/default"/>
    <dgm:cxn modelId="{764FBE05-750C-49E3-8D83-C7EE62B70A04}" type="presOf" srcId="{C0E9859F-58C7-4188-A82A-8F756E339E86}" destId="{85B08249-14D8-4887-B1C9-A71875C7C1C6}" srcOrd="0" destOrd="0" presId="urn:microsoft.com/office/officeart/2005/8/layout/default"/>
    <dgm:cxn modelId="{D5145F78-6C67-479B-B249-9DADE7B5E323}" type="presOf" srcId="{5588E03B-AF9D-48FC-BD1D-623BBF27C8C5}" destId="{78F0706D-9A2E-4F7B-A9B5-C7C87F51D9B4}" srcOrd="0" destOrd="0" presId="urn:microsoft.com/office/officeart/2005/8/layout/default"/>
    <dgm:cxn modelId="{E8C1F11E-DD9A-4E92-8504-BAA6CD61EBBE}" srcId="{50582BDE-A425-47BC-8174-B8084F5AFEF7}" destId="{5CCB3330-1E5A-4269-B158-E695AE8DDA1B}" srcOrd="2" destOrd="0" parTransId="{876076B8-7C64-452C-83F9-A4326745391E}" sibTransId="{8105B6F6-74E0-42DA-9BCE-B9F7683E4540}"/>
    <dgm:cxn modelId="{FAFCB138-061C-413C-A47B-F8F8B45BDE8D}" srcId="{50582BDE-A425-47BC-8174-B8084F5AFEF7}" destId="{5588E03B-AF9D-48FC-BD1D-623BBF27C8C5}" srcOrd="3" destOrd="0" parTransId="{891CE9F9-06F2-4A96-BFD3-924D8682118A}" sibTransId="{79468EE3-E4FA-4E7E-B519-F5C2A9CF720A}"/>
    <dgm:cxn modelId="{B4A779BD-A955-43E5-9CBC-9E6F425FE008}" srcId="{50582BDE-A425-47BC-8174-B8084F5AFEF7}" destId="{1B10AA75-1E34-4D66-9CF0-AE1EA86C7C13}" srcOrd="0" destOrd="0" parTransId="{71DF18EA-55F5-4B01-92A6-9754FDB6569D}" sibTransId="{76FE957F-85F7-4AFA-A8FA-EF7754D9BE41}"/>
    <dgm:cxn modelId="{E40707C0-3930-4D7D-94E4-C5C11D994C3F}" type="presOf" srcId="{50582BDE-A425-47BC-8174-B8084F5AFEF7}" destId="{E60B69F0-F3C9-4845-BFC1-7B4EDB427C78}" srcOrd="0" destOrd="0" presId="urn:microsoft.com/office/officeart/2005/8/layout/default"/>
    <dgm:cxn modelId="{D85429B9-8050-4EC9-AB16-69DDCBE93292}" srcId="{50582BDE-A425-47BC-8174-B8084F5AFEF7}" destId="{C0E9859F-58C7-4188-A82A-8F756E339E86}" srcOrd="4" destOrd="0" parTransId="{3E53F780-1B30-430F-8512-8CF26420D733}" sibTransId="{4AB3D7A2-FD0B-41DA-95C6-F959A7ABB546}"/>
    <dgm:cxn modelId="{A560D618-6EC5-4F3D-92A5-9B0B1EB2239A}" type="presParOf" srcId="{E60B69F0-F3C9-4845-BFC1-7B4EDB427C78}" destId="{A2114946-3AE0-466F-8805-AE804D5C5346}" srcOrd="0" destOrd="0" presId="urn:microsoft.com/office/officeart/2005/8/layout/default"/>
    <dgm:cxn modelId="{EEB75C7E-96E0-4E6C-81F4-8F6A522CCF48}" type="presParOf" srcId="{E60B69F0-F3C9-4845-BFC1-7B4EDB427C78}" destId="{C648E899-CE8A-424F-A409-6FAC34D7C8EF}" srcOrd="1" destOrd="0" presId="urn:microsoft.com/office/officeart/2005/8/layout/default"/>
    <dgm:cxn modelId="{1BFE04E2-8E37-4D39-AF99-B345C0F511BE}" type="presParOf" srcId="{E60B69F0-F3C9-4845-BFC1-7B4EDB427C78}" destId="{AB71F1D9-A3B0-4190-94B1-08293844181D}" srcOrd="2" destOrd="0" presId="urn:microsoft.com/office/officeart/2005/8/layout/default"/>
    <dgm:cxn modelId="{270F2CFD-48E8-4533-B97A-EE36D3309F1C}" type="presParOf" srcId="{E60B69F0-F3C9-4845-BFC1-7B4EDB427C78}" destId="{635F57F2-D9C3-4E19-AE72-8EA39835FEB4}" srcOrd="3" destOrd="0" presId="urn:microsoft.com/office/officeart/2005/8/layout/default"/>
    <dgm:cxn modelId="{3899931A-B14F-44E2-A84C-BF2AAD2941A2}" type="presParOf" srcId="{E60B69F0-F3C9-4845-BFC1-7B4EDB427C78}" destId="{0BA517C7-6F82-49E3-BA89-CE3BF4D66C06}" srcOrd="4" destOrd="0" presId="urn:microsoft.com/office/officeart/2005/8/layout/default"/>
    <dgm:cxn modelId="{005AF2AB-BF48-45D2-BEC9-CCEC93B6C150}" type="presParOf" srcId="{E60B69F0-F3C9-4845-BFC1-7B4EDB427C78}" destId="{4F93C4BC-5DBE-4C82-9492-9E36BC1A8576}" srcOrd="5" destOrd="0" presId="urn:microsoft.com/office/officeart/2005/8/layout/default"/>
    <dgm:cxn modelId="{EF712CD1-29BE-4923-A207-FE7D8A6B35D0}" type="presParOf" srcId="{E60B69F0-F3C9-4845-BFC1-7B4EDB427C78}" destId="{78F0706D-9A2E-4F7B-A9B5-C7C87F51D9B4}" srcOrd="6" destOrd="0" presId="urn:microsoft.com/office/officeart/2005/8/layout/default"/>
    <dgm:cxn modelId="{08B3C948-4AB3-40EA-90F0-4AC7C1E36A98}" type="presParOf" srcId="{E60B69F0-F3C9-4845-BFC1-7B4EDB427C78}" destId="{2F0E4327-8790-4316-8AF0-155205967806}" srcOrd="7" destOrd="0" presId="urn:microsoft.com/office/officeart/2005/8/layout/default"/>
    <dgm:cxn modelId="{BC63EFB6-7382-44F1-A6AD-D5CB3456C9B5}" type="presParOf" srcId="{E60B69F0-F3C9-4845-BFC1-7B4EDB427C78}" destId="{85B08249-14D8-4887-B1C9-A71875C7C1C6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114946-3AE0-466F-8805-AE804D5C5346}">
      <dsp:nvSpPr>
        <dsp:cNvPr id="0" name=""/>
        <dsp:cNvSpPr/>
      </dsp:nvSpPr>
      <dsp:spPr>
        <a:xfrm>
          <a:off x="37799" y="199494"/>
          <a:ext cx="2678924" cy="1607355"/>
        </a:xfrm>
        <a:prstGeom prst="rect">
          <a:avLst/>
        </a:prstGeom>
        <a:solidFill>
          <a:srgbClr val="FF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rPr>
            <a:t>к определению цели школьного обучения как формирование умения учиться, формирование у обучающихся готовности к саморазвитию и непрерывному образованию.</a:t>
          </a:r>
          <a:endParaRPr lang="ru-RU" sz="1400" b="1" kern="1200" dirty="0">
            <a:solidFill>
              <a:schemeClr val="accent1">
                <a:lumMod val="75000"/>
              </a:schemeClr>
            </a:solidFill>
            <a:latin typeface="Tahoma" pitchFamily="34" charset="0"/>
            <a:cs typeface="Tahoma" pitchFamily="34" charset="0"/>
          </a:endParaRPr>
        </a:p>
      </dsp:txBody>
      <dsp:txXfrm>
        <a:off x="37799" y="199494"/>
        <a:ext cx="2678924" cy="1607355"/>
      </dsp:txXfrm>
    </dsp:sp>
    <dsp:sp modelId="{AB71F1D9-A3B0-4190-94B1-08293844181D}">
      <dsp:nvSpPr>
        <dsp:cNvPr id="0" name=""/>
        <dsp:cNvSpPr/>
      </dsp:nvSpPr>
      <dsp:spPr>
        <a:xfrm>
          <a:off x="2857528" y="1500198"/>
          <a:ext cx="2678924" cy="1607355"/>
        </a:xfrm>
        <a:prstGeom prst="rect">
          <a:avLst/>
        </a:prstGeom>
        <a:solidFill>
          <a:srgbClr val="CC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8080"/>
              </a:solidFill>
              <a:latin typeface="Tahoma" pitchFamily="34" charset="0"/>
              <a:cs typeface="Tahoma" pitchFamily="34" charset="0"/>
            </a:rPr>
            <a:t>от изолированного изучения учащимися системы научных понятий к включению содержания обучения в контекст решения жизненных задач</a:t>
          </a:r>
          <a:endParaRPr lang="ru-RU" sz="1400" b="1" kern="1200" dirty="0">
            <a:solidFill>
              <a:srgbClr val="008080"/>
            </a:solidFill>
            <a:latin typeface="Tahoma" pitchFamily="34" charset="0"/>
            <a:cs typeface="Tahoma" pitchFamily="34" charset="0"/>
          </a:endParaRPr>
        </a:p>
      </dsp:txBody>
      <dsp:txXfrm>
        <a:off x="2857528" y="1500198"/>
        <a:ext cx="2678924" cy="1607355"/>
      </dsp:txXfrm>
    </dsp:sp>
    <dsp:sp modelId="{0BA517C7-6F82-49E3-BA89-CE3BF4D66C06}">
      <dsp:nvSpPr>
        <dsp:cNvPr id="0" name=""/>
        <dsp:cNvSpPr/>
      </dsp:nvSpPr>
      <dsp:spPr>
        <a:xfrm>
          <a:off x="5726443" y="127484"/>
          <a:ext cx="2678924" cy="1607355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FF"/>
              </a:solidFill>
              <a:latin typeface="Tahoma" pitchFamily="34" charset="0"/>
              <a:cs typeface="Tahoma" pitchFamily="34" charset="0"/>
            </a:rPr>
            <a:t>от предметной разобщенности к интеграции школьных дисциплин</a:t>
          </a:r>
          <a:endParaRPr lang="ru-RU" sz="1400" b="1" kern="1200" dirty="0">
            <a:solidFill>
              <a:srgbClr val="0000FF"/>
            </a:solidFill>
            <a:latin typeface="Tahoma" pitchFamily="34" charset="0"/>
            <a:cs typeface="Tahoma" pitchFamily="34" charset="0"/>
          </a:endParaRPr>
        </a:p>
      </dsp:txBody>
      <dsp:txXfrm>
        <a:off x="5726443" y="127484"/>
        <a:ext cx="2678924" cy="1607355"/>
      </dsp:txXfrm>
    </dsp:sp>
    <dsp:sp modelId="{78F0706D-9A2E-4F7B-A9B5-C7C87F51D9B4}">
      <dsp:nvSpPr>
        <dsp:cNvPr id="0" name=""/>
        <dsp:cNvSpPr/>
      </dsp:nvSpPr>
      <dsp:spPr>
        <a:xfrm>
          <a:off x="1152607" y="3263621"/>
          <a:ext cx="2678924" cy="2022791"/>
        </a:xfrm>
        <a:prstGeom prst="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Tahoma" pitchFamily="34" charset="0"/>
              <a:cs typeface="Tahoma" pitchFamily="34" charset="0"/>
            </a:rPr>
            <a:t>от стихийности учебной деятельности ученика к стратегии ее целенаправленной организации и планомерного формирования, к развитию активной учебно-познавательной деятельности учащихся</a:t>
          </a:r>
          <a:endParaRPr lang="ru-RU" sz="1400" b="1" kern="1200" dirty="0">
            <a:solidFill>
              <a:srgbClr val="FFFF00"/>
            </a:solidFill>
            <a:latin typeface="Tahoma" pitchFamily="34" charset="0"/>
            <a:cs typeface="Tahoma" pitchFamily="34" charset="0"/>
          </a:endParaRPr>
        </a:p>
      </dsp:txBody>
      <dsp:txXfrm>
        <a:off x="1152607" y="3263621"/>
        <a:ext cx="2678924" cy="2022791"/>
      </dsp:txXfrm>
    </dsp:sp>
    <dsp:sp modelId="{85B08249-14D8-4887-B1C9-A71875C7C1C6}">
      <dsp:nvSpPr>
        <dsp:cNvPr id="0" name=""/>
        <dsp:cNvSpPr/>
      </dsp:nvSpPr>
      <dsp:spPr>
        <a:xfrm>
          <a:off x="4142260" y="3295841"/>
          <a:ext cx="2678924" cy="197773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ahoma" pitchFamily="34" charset="0"/>
              <a:cs typeface="Tahoma" pitchFamily="34" charset="0"/>
            </a:rPr>
            <a:t>от индивидуальной формы усвоения знаний к признанию решающей роли учебного сотрудничества в достижении цели</a:t>
          </a:r>
          <a:endParaRPr lang="ru-RU" sz="1400" b="1" kern="1200" dirty="0">
            <a:latin typeface="Tahoma" pitchFamily="34" charset="0"/>
            <a:cs typeface="Tahoma" pitchFamily="34" charset="0"/>
          </a:endParaRPr>
        </a:p>
      </dsp:txBody>
      <dsp:txXfrm>
        <a:off x="4142260" y="3295841"/>
        <a:ext cx="2678924" cy="1977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0A596-DB6D-49FB-866D-F193F63FB516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5E633-E61B-44B4-8F6F-118CC9E783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За последние десятилетия в обществе произошли кардинальные изменения в представлении о целях образования и путях их реализации.</a:t>
            </a:r>
          </a:p>
          <a:p>
            <a:r>
              <a:rPr lang="ru-RU" smtClean="0"/>
              <a:t>В качестве ориентира используется  Программа долгосрочного социально-экономического развития страны до 2020 г. Там очень четко прописаны вектора развития и требования. Это инновационный, социально ориентированный тип развития. На сегодняшний день мы уже являемся свидетелями того, как инновационная революция инициировала революцию в образовании. Так же ориентиром является национальная образовательная инициатива "Наша новая школа", смысл которой заключается в создании современной школы, такой школы, которая способна раскрыть личность, способна воспитать в детях интерес к образованию, к учебе; способна быть современной, адекватной жизни образовательной системой.</a:t>
            </a:r>
          </a:p>
          <a:p>
            <a:r>
              <a:rPr lang="ru-RU" smtClean="0"/>
              <a:t>Перемены, происходящие в современном обществе, требуют ускоренного совершенствования образовательного пространства, определения целей образования, учитывающих государственные, социальные и личностные потребности и интересы. Образовательный стандарт в новом понимании – это «общественный договор», соглашение общества, семьи и государства. Общество желает получить социально приспособленного человека, государство – законопослушного гражданина, родители хотят, чтобы их ребёнок был успешным в жизни.</a:t>
            </a:r>
          </a:p>
          <a:p>
            <a:endParaRPr lang="ru-RU" smtClean="0"/>
          </a:p>
        </p:txBody>
      </p:sp>
      <p:sp>
        <p:nvSpPr>
          <p:cNvPr id="150532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94135E1-610A-40BF-9DCE-9C80FFFC51E8}" type="slidenum">
              <a:rPr lang="ru-RU" smtClean="0">
                <a:ea typeface="Arial Unicode MS" pitchFamily="34" charset="-128"/>
                <a:cs typeface="Arial Unicode MS" pitchFamily="34" charset="-128"/>
              </a:rPr>
              <a:pPr/>
              <a:t>3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В связи с введением новых государственных образовательных стандартов существенно меняется роль ученика и учителя. Если в традиционной системе ученик в основном выступал в роли пассивного объекта обучения, получая  информацию в готовом виде, а учитель передавал ему эту информацию отслеживал ее усвоение, то теперь ситуация меняется. Ученик должен стать активным субъектом образовательного процесса: самостоятельно добывать знания, систематизировать их, анализировать и оценивать. Учитель же должен стать своего рода тьютером, который организует и направляет деятельность ученика. Именно новые подходы к обучению помогут получить новый образовательный результат и достичь нового качества образования. Таким образом, обучение в свете новых стандартов понимается как процесс подготовки учащихся к реальной жизни, к готовности  занять активную жизненную позицию, успешно решать жизненные задачи, уметь сотрудничать и работать в группе, быть готовым к быстрому переучиванию в ответ на требования рынка труда.</a:t>
            </a:r>
          </a:p>
          <a:p>
            <a:pPr>
              <a:buFontTx/>
              <a:buChar char="-"/>
            </a:pPr>
            <a:r>
              <a:rPr lang="ru-RU" smtClean="0"/>
              <a:t> </a:t>
            </a:r>
          </a:p>
          <a:p>
            <a:pPr>
              <a:buFontTx/>
              <a:buChar char="-"/>
            </a:pPr>
            <a:endParaRPr lang="ru-RU" smtClean="0"/>
          </a:p>
          <a:p>
            <a:pPr>
              <a:buFontTx/>
              <a:buChar char="-"/>
            </a:pPr>
            <a:endParaRPr lang="ru-RU" smtClean="0"/>
          </a:p>
          <a:p>
            <a:endParaRPr lang="ru-RU" smtClean="0"/>
          </a:p>
        </p:txBody>
      </p:sp>
      <p:sp>
        <p:nvSpPr>
          <p:cNvPr id="159748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48C3258-FB59-4A11-A5B4-914CDAACB2CB}" type="slidenum">
              <a:rPr lang="ru-RU" smtClean="0">
                <a:ea typeface="Arial Unicode MS" pitchFamily="34" charset="-128"/>
                <a:cs typeface="Arial Unicode MS" pitchFamily="34" charset="-128"/>
              </a:rPr>
              <a:pPr/>
              <a:t>12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Реализовать новый стандарт, ориентированный на развитие личности ребенка, невозможно без формирования универсальных учебных действий как собственно психологической составляющей фундаментального ядра образования. В широком смысле термин «универсальные учебные действия» означает «умение учиться», т.е. способность ребенка к саморазвитию и самосовершенствованию путем сознательного и активного присвоения нового социального опыта. В более узком смысле УУД – это совокупность способов действий учащегося, а так же связанных с ними навыков учебной работы, обеспечивающих самостоятельное усвоение новых знаний. Универсальный характер учебных действий проявляется в том, что они носят надпредметный характер, лежат в основе организации любой деятельности ученика независимо от ее предметного содержания.</a:t>
            </a:r>
          </a:p>
        </p:txBody>
      </p:sp>
      <p:sp>
        <p:nvSpPr>
          <p:cNvPr id="160772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4ADC127-C9D9-4F8D-AF20-FCF8262E3A2D}" type="slidenum">
              <a:rPr lang="ru-RU" smtClean="0">
                <a:ea typeface="Arial Unicode MS" pitchFamily="34" charset="-128"/>
                <a:cs typeface="Arial Unicode MS" pitchFamily="34" charset="-128"/>
              </a:rPr>
              <a:pPr/>
              <a:t>13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534A7C-1D49-4A64-9211-2EB1287016EA}" type="slidenum">
              <a:rPr lang="ru-RU"/>
              <a:pPr/>
              <a:t>14</a:t>
            </a:fld>
            <a:endParaRPr lang="ru-RU"/>
          </a:p>
        </p:txBody>
      </p:sp>
      <p:sp>
        <p:nvSpPr>
          <p:cNvPr id="1044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B3EEB39-8C4F-4BB2-B915-5F35D8AB6A0A}" type="slidenum">
              <a:rPr lang="ru-RU" smtClean="0">
                <a:ea typeface="Arial Unicode MS" pitchFamily="34" charset="-128"/>
                <a:cs typeface="Arial Unicode MS" pitchFamily="34" charset="-128"/>
              </a:rPr>
              <a:pPr/>
              <a:t>15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1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61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r>
              <a:rPr lang="ru-RU" smtClean="0"/>
              <a:t>Среди основных видов УУД можно выделить 4 блока.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Обеспечивают ценностно-смысловую ориентацию учащихся (умение соотносить поступки и события с принятыми этическими принципами, знание моральных норм и умение выделить нравственный аспект поведения), готовность и способность обучающихся к саморазвитию и личностному самоопределению, сформированность их мотивации к обучению и целенаправленной познавательной деятельности.</a:t>
            </a:r>
          </a:p>
        </p:txBody>
      </p:sp>
      <p:sp>
        <p:nvSpPr>
          <p:cNvPr id="16282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BCC9C2D-FC7C-4BB1-8EB1-5886556647AF}" type="slidenum">
              <a:rPr lang="ru-RU" smtClean="0">
                <a:ea typeface="Arial Unicode MS" pitchFamily="34" charset="-128"/>
                <a:cs typeface="Arial Unicode MS" pitchFamily="34" charset="-128"/>
              </a:rPr>
              <a:pPr/>
              <a:t>16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2617B0E-9A37-4020-A98A-E5529D70F499}" type="slidenum">
              <a:rPr lang="ru-RU"/>
              <a:pPr/>
              <a:t>17</a:t>
            </a:fld>
            <a:endParaRPr lang="ru-RU"/>
          </a:p>
        </p:txBody>
      </p:sp>
      <p:sp>
        <p:nvSpPr>
          <p:cNvPr id="94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Обеспечивают организацию учащимися своей учебной деятельности: умение ставить цели, искать наиболее оптимальные пути их достижения, планировать свою деятельность, адекватно ее оценивать.</a:t>
            </a:r>
          </a:p>
        </p:txBody>
      </p:sp>
      <p:sp>
        <p:nvSpPr>
          <p:cNvPr id="16384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84FB53C-E5D5-402D-BCE8-A629F176B53F}" type="slidenum">
              <a:rPr lang="ru-RU" smtClean="0">
                <a:ea typeface="Arial Unicode MS" pitchFamily="34" charset="-128"/>
                <a:cs typeface="Arial Unicode MS" pitchFamily="34" charset="-128"/>
              </a:rPr>
              <a:pPr/>
              <a:t>18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A33C717-C7E7-4C95-A26C-F528F040C9E5}" type="slidenum">
              <a:rPr lang="ru-RU"/>
              <a:pPr/>
              <a:t>19</a:t>
            </a:fld>
            <a:endParaRPr lang="ru-RU"/>
          </a:p>
        </p:txBody>
      </p:sp>
      <p:sp>
        <p:nvSpPr>
          <p:cNvPr id="962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4B6F3D-9DCD-458E-81FD-2E88FBC5A098}" type="slidenum">
              <a:rPr lang="ru-RU"/>
              <a:pPr/>
              <a:t>20</a:t>
            </a:fld>
            <a:endParaRPr lang="ru-RU"/>
          </a:p>
        </p:txBody>
      </p:sp>
      <p:sp>
        <p:nvSpPr>
          <p:cNvPr id="972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Включают общеучебные, логические действия, а также действия по постановке и решению проблем.</a:t>
            </a:r>
          </a:p>
        </p:txBody>
      </p:sp>
      <p:sp>
        <p:nvSpPr>
          <p:cNvPr id="164868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FCB4747-1726-459F-AA70-D0A0035414A6}" type="slidenum">
              <a:rPr lang="ru-RU" smtClean="0">
                <a:ea typeface="Arial Unicode MS" pitchFamily="34" charset="-128"/>
                <a:cs typeface="Arial Unicode MS" pitchFamily="34" charset="-128"/>
              </a:rPr>
              <a:pPr/>
              <a:t>21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E056707-80FE-4583-8B82-AFAFF4C546E5}" type="slidenum">
              <a:rPr lang="ru-RU" smtClean="0">
                <a:ea typeface="Arial Unicode MS" pitchFamily="34" charset="-128"/>
                <a:cs typeface="Arial Unicode MS" pitchFamily="34" charset="-128"/>
              </a:rPr>
              <a:pPr/>
              <a:t>4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1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51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r>
              <a:rPr lang="ru-RU" smtClean="0"/>
              <a:t>Базовым элементом в модернизации школьного исторического образования является обновление Федеральных государственных образовательных стандартов. Сегодня необходимо знать, какие требования к образованию предъявляют стандарты второго поколения и использовать новые подходы в работе.</a:t>
            </a:r>
          </a:p>
          <a:p>
            <a:r>
              <a:rPr lang="ru-RU" smtClean="0"/>
              <a:t>Методологической основой разработки и реализации ФГОС является Концепция духовно-нравственного развития и воспитания личности гражданина России. Одна из задач нового стандарта — развернуть школу на воспитание. Научную основу ФГОС составляет Фундаментальное ядро содержания общего образования.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C959EB-DB88-41D1-B789-A8B2657118D1}" type="slidenum">
              <a:rPr lang="ru-RU"/>
              <a:pPr/>
              <a:t>22</a:t>
            </a:fld>
            <a:endParaRPr lang="ru-RU"/>
          </a:p>
        </p:txBody>
      </p:sp>
      <p:sp>
        <p:nvSpPr>
          <p:cNvPr id="993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Обеспечивают социальную компетентность и учет позиции других людей, умение слушать и вступать в диалог, участвовать в коллективном обсуждении проблем, интегрироваться в группу и строить продуктивное взаимодействие и сотрудничество со сверстниками и взрослыми.</a:t>
            </a:r>
          </a:p>
        </p:txBody>
      </p:sp>
      <p:sp>
        <p:nvSpPr>
          <p:cNvPr id="166916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D8173C1-46FA-4017-ADF3-565452E4704C}" type="slidenum">
              <a:rPr lang="ru-RU" smtClean="0">
                <a:ea typeface="Arial Unicode MS" pitchFamily="34" charset="-128"/>
                <a:cs typeface="Arial Unicode MS" pitchFamily="34" charset="-128"/>
              </a:rPr>
              <a:pPr/>
              <a:t>24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EA70A1-CEB7-47B7-87C9-203B180E8D8C}" type="slidenum">
              <a:rPr lang="ru-RU"/>
              <a:pPr/>
              <a:t>25</a:t>
            </a:fld>
            <a:endParaRPr lang="ru-RU"/>
          </a:p>
        </p:txBody>
      </p:sp>
      <p:sp>
        <p:nvSpPr>
          <p:cNvPr id="1003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93AAF21-C754-47E5-972B-06905517C75A}" type="slidenum">
              <a:rPr lang="ru-RU" smtClean="0">
                <a:ea typeface="Arial Unicode MS" pitchFamily="34" charset="-128"/>
                <a:cs typeface="Arial Unicode MS" pitchFamily="34" charset="-128"/>
              </a:rPr>
              <a:pPr/>
              <a:t>5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3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53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D8F7EF7-5ECE-4082-B6B2-25187811B920}" type="slidenum">
              <a:rPr lang="ru-RU" smtClean="0">
                <a:ea typeface="Arial Unicode MS" pitchFamily="34" charset="-128"/>
                <a:cs typeface="Arial Unicode MS" pitchFamily="34" charset="-128"/>
              </a:rPr>
              <a:pPr/>
              <a:t>6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4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54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9D2E798-B715-45A5-889B-CBEE5AA66F18}" type="slidenum">
              <a:rPr lang="ru-RU" smtClean="0">
                <a:ea typeface="Arial Unicode MS" pitchFamily="34" charset="-128"/>
                <a:cs typeface="Arial Unicode MS" pitchFamily="34" charset="-128"/>
              </a:rPr>
              <a:pPr/>
              <a:t>7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565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AD361C4-EE9F-4F6E-9B33-235181A063D7}" type="slidenum">
              <a:rPr lang="ru-RU" sz="1200" b="0" i="0">
                <a:solidFill>
                  <a:srgbClr val="000000"/>
                </a:solidFill>
                <a:latin typeface="Arial" charset="0"/>
                <a:cs typeface="Arial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7</a:t>
            </a:fld>
            <a:endParaRPr lang="ru-RU" sz="1200" b="0" i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5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55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/>
              <a:t>Отличительной особенностью нового стандарта является его деятельностный характер, ставящий главной целью развитие личности учащегося. Система образования отказывается от традиционного представления результатов обучения в виде знаний, умений и навыков, формулировки стандарта указывают реальные виды деятельности, которыми учащийся должен овладеть к концу  обучения. Требования к результатам обучения сформулированы в виде личностных, метапредметных и предметных результатов.</a:t>
            </a:r>
            <a:br>
              <a:rPr lang="ru-RU" smtClean="0"/>
            </a:br>
            <a:r>
              <a:rPr lang="ru-RU" b="1" smtClean="0">
                <a:latin typeface="Arial" charset="0"/>
                <a:cs typeface="Arial" charset="0"/>
              </a:rPr>
              <a:t>	</a:t>
            </a:r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fld id="{DAA833D9-4F76-4104-95D3-497E858B6F63}" type="slidenum">
              <a:rPr lang="ru-RU" smtClean="0">
                <a:latin typeface="Arial" charset="0"/>
                <a:cs typeface="Arial" charset="0"/>
              </a:rPr>
              <a:pPr/>
              <a:t>8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060716B-BFD3-440C-B093-6B8A777FAA0B}" type="slidenum">
              <a:rPr lang="ru-RU" smtClean="0">
                <a:ea typeface="Arial Unicode MS" pitchFamily="34" charset="-128"/>
                <a:cs typeface="Arial Unicode MS" pitchFamily="34" charset="-128"/>
              </a:rPr>
              <a:pPr/>
              <a:t>9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769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39AA8FB-2B69-4F1C-AF43-9C80BEB54B92}" type="slidenum">
              <a:rPr lang="ru-RU" sz="1200" b="0" i="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9</a:t>
            </a:fld>
            <a:endParaRPr lang="ru-RU" sz="1200" b="0" i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7700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F22A999-2FEE-4F78-86AF-A4FED1CDEA7B}" type="slidenum">
              <a:rPr lang="ru-RU" sz="1200" b="0" i="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9</a:t>
            </a:fld>
            <a:endParaRPr lang="ru-RU" sz="1200" b="0" i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770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57702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ru-RU" smtClean="0">
                <a:latin typeface="Arial" charset="0"/>
                <a:cs typeface="Arial" charset="0"/>
              </a:rPr>
              <a:t>Основным результатом образования в свете системно-деятельностного подхода должно стать развитие личности ребенка, а основной  задачей педагога – создать и организовать условия, инициирующие детское творчество. Как получить новый образовательный результат? 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ru-RU" smtClean="0">
                <a:latin typeface="Arial" charset="0"/>
                <a:cs typeface="Arial" charset="0"/>
              </a:rPr>
              <a:t>Подробно описать новый результат в виде конкретных задач (зачем учить учить?);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ru-RU" smtClean="0">
                <a:latin typeface="Arial" charset="0"/>
                <a:cs typeface="Arial" charset="0"/>
              </a:rPr>
              <a:t> подобрать средства получения нового результата (чему учить?);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ru-RU" smtClean="0">
                <a:latin typeface="Arial" charset="0"/>
                <a:cs typeface="Arial" charset="0"/>
              </a:rPr>
              <a:t> подобрать методики обучения (как учить?).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E0DB2F-3B86-41E7-99C7-91AB503C0056}" type="slidenum">
              <a:rPr lang="ru-RU"/>
              <a:pPr/>
              <a:t>10</a:t>
            </a:fld>
            <a:endParaRPr lang="ru-RU"/>
          </a:p>
        </p:txBody>
      </p:sp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BCE325E-7123-4127-8050-60B62C956ED0}" type="slidenum">
              <a:rPr lang="ru-RU" smtClean="0">
                <a:ea typeface="Arial Unicode MS" pitchFamily="34" charset="-128"/>
                <a:cs typeface="Arial Unicode MS" pitchFamily="34" charset="-128"/>
              </a:rPr>
              <a:pPr/>
              <a:t>11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8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58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r>
              <a:rPr lang="ru-RU" smtClean="0"/>
              <a:t>Стандарт устанавливает требования к результатам обучающихся, освоивших основную образовательную программу  общего образования:</a:t>
            </a:r>
            <a:br>
              <a:rPr lang="ru-RU" smtClean="0"/>
            </a:br>
            <a:r>
              <a:rPr lang="ru-RU" smtClean="0"/>
              <a:t>- личностным результатам, включающим готовность и способность обучающихся к саморазвитию, сформированность мотивации к обучению и познанию, ценностно-смысловые установки обучающихся, отражающие их индивидуально-личностные позиции, социальные компетенции, личностные качества;</a:t>
            </a:r>
            <a:br>
              <a:rPr lang="ru-RU" smtClean="0"/>
            </a:br>
            <a:r>
              <a:rPr lang="ru-RU" smtClean="0"/>
              <a:t>- метапредметным результатам, включающим освоенные обучающимися универсальные учебные действия (познавательные, регулятивные и коммуникативные), обеспечивающие овладение ключевыми компетенциями, составляющими основу умения учиться, и межпредметными понятиями;</a:t>
            </a:r>
            <a:br>
              <a:rPr lang="ru-RU" smtClean="0"/>
            </a:br>
            <a:r>
              <a:rPr lang="ru-RU" smtClean="0"/>
              <a:t>- предметным результатам, включающим освоенный обучающимися в ходе изучения учебного предмета опыт специфической для данной предметной области деятельности по получению нового знания, его преобразованию и применению, а также систему основополагающих элементов научного знания, лежащих в основе современной научной картины мира.</a:t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D862-A42B-452C-94B1-C6B7114E1732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CDB0-F985-42EB-8D3B-90F6AFDD2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D862-A42B-452C-94B1-C6B7114E1732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CDB0-F985-42EB-8D3B-90F6AFDD2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D862-A42B-452C-94B1-C6B7114E1732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CDB0-F985-42EB-8D3B-90F6AFDD2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D862-A42B-452C-94B1-C6B7114E1732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CDB0-F985-42EB-8D3B-90F6AFDD2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D862-A42B-452C-94B1-C6B7114E1732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CDB0-F985-42EB-8D3B-90F6AFDD2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D862-A42B-452C-94B1-C6B7114E1732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CDB0-F985-42EB-8D3B-90F6AFDD2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D862-A42B-452C-94B1-C6B7114E1732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CDB0-F985-42EB-8D3B-90F6AFDD2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D862-A42B-452C-94B1-C6B7114E1732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CDB0-F985-42EB-8D3B-90F6AFDD2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D862-A42B-452C-94B1-C6B7114E1732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CDB0-F985-42EB-8D3B-90F6AFDD2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D862-A42B-452C-94B1-C6B7114E1732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CDB0-F985-42EB-8D3B-90F6AFDD2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D862-A42B-452C-94B1-C6B7114E1732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CDB0-F985-42EB-8D3B-90F6AFDD2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2D862-A42B-452C-94B1-C6B7114E1732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0CDB0-F985-42EB-8D3B-90F6AFDD2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t.edu.r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hyperlink" Target="http://standart.edu.ru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hyperlink" Target="http://standart.edu.ru/" TargetMode="Externa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hyperlink" Target="http://standart.edu.ru/" TargetMode="External"/><Relationship Id="rId4" Type="http://schemas.openxmlformats.org/officeDocument/2006/relationships/image" Target="../media/image6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hyperlink" Target="http://standart.edu.ru/" TargetMode="External"/><Relationship Id="rId4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 rot="21361798">
            <a:off x="258150" y="581206"/>
            <a:ext cx="4457525" cy="142174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6180000" scaled="1"/>
                </a:gradFill>
                <a:latin typeface="Impact"/>
              </a:rPr>
              <a:t>Посредственный учитель </a:t>
            </a:r>
            <a:r>
              <a:rPr lang="ru-RU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6180000" scaled="1"/>
                </a:gradFill>
                <a:latin typeface="Impact"/>
              </a:rPr>
              <a:t>излагатет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6180000" scaled="1"/>
              </a:gradFill>
              <a:latin typeface="Impact"/>
            </a:endParaRPr>
          </a:p>
        </p:txBody>
      </p:sp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 rot="21214712">
            <a:off x="-242321" y="1424192"/>
            <a:ext cx="6746264" cy="18487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6180000" scaled="1"/>
                </a:gradFill>
                <a:latin typeface="Impact"/>
              </a:rPr>
              <a:t>Хороший учитель объясняет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6180000" scaled="1"/>
              </a:gradFill>
              <a:latin typeface="Impact"/>
            </a:endParaRPr>
          </a:p>
        </p:txBody>
      </p:sp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 rot="21024149">
            <a:off x="333623" y="2409865"/>
            <a:ext cx="6982487" cy="2434851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6180000" scaled="1"/>
                </a:gradFill>
                <a:latin typeface="Impact"/>
              </a:rPr>
              <a:t>Выдающийся учитель показывает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6180000" scaled="1"/>
              </a:gradFill>
              <a:latin typeface="Impact"/>
            </a:endParaRP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 rot="20941131">
            <a:off x="1246945" y="3406720"/>
            <a:ext cx="7806065" cy="285944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6180000" scaled="1"/>
                </a:gradFill>
                <a:latin typeface="Impact"/>
              </a:rPr>
              <a:t>Великий учитель вдохновляет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6180000" scaled="1"/>
              </a:gradFill>
              <a:latin typeface="Impact"/>
            </a:endParaRPr>
          </a:p>
        </p:txBody>
      </p:sp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 rot="20941131">
            <a:off x="6101173" y="5326016"/>
            <a:ext cx="2649395" cy="118926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6180000" scaled="1"/>
                </a:gradFill>
                <a:latin typeface="Impact"/>
              </a:rPr>
              <a:t>Уильям Уорд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6180000" scaled="1"/>
              </a:gradFill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619250" y="2405063"/>
            <a:ext cx="5018088" cy="3446462"/>
            <a:chOff x="1020" y="1515"/>
            <a:chExt cx="3161" cy="2171"/>
          </a:xfrm>
        </p:grpSpPr>
        <p:pic>
          <p:nvPicPr>
            <p:cNvPr id="296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20" y="1515"/>
              <a:ext cx="3101" cy="21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9699" name="Text Box 3"/>
            <p:cNvSpPr txBox="1">
              <a:spLocks noChangeArrowheads="1"/>
            </p:cNvSpPr>
            <p:nvPr/>
          </p:nvSpPr>
          <p:spPr bwMode="auto">
            <a:xfrm>
              <a:off x="1080" y="1575"/>
              <a:ext cx="3101" cy="21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85813" y="-53975"/>
            <a:ext cx="8188325" cy="944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C00000"/>
                </a:solidFill>
                <a:latin typeface="Monotype Corsiva" pitchFamily="64" charset="0"/>
              </a:rPr>
              <a:t>Дидактические принципы деятельностного подхода</a:t>
            </a:r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457200" y="2057400"/>
            <a:ext cx="2362200" cy="2209800"/>
          </a:xfrm>
          <a:prstGeom prst="ellipse">
            <a:avLst/>
          </a:prstGeom>
          <a:solidFill>
            <a:srgbClr val="E6B9B8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00" b="1">
              <a:solidFill>
                <a:srgbClr val="FFFFFF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</a:rPr>
              <a:t>Принцип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</a:rPr>
              <a:t>целостного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</a:rPr>
              <a:t>представления о мире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i="1">
                <a:solidFill>
                  <a:srgbClr val="000000"/>
                </a:solidFill>
              </a:rPr>
              <a:t>формирование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i="1">
                <a:solidFill>
                  <a:srgbClr val="000000"/>
                </a:solidFill>
              </a:rPr>
              <a:t>единой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i="1">
                <a:solidFill>
                  <a:srgbClr val="000000"/>
                </a:solidFill>
              </a:rPr>
              <a:t>картины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i="1">
                <a:solidFill>
                  <a:srgbClr val="000000"/>
                </a:solidFill>
              </a:rPr>
              <a:t>мира </a:t>
            </a:r>
          </a:p>
        </p:txBody>
      </p:sp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838200" y="4191000"/>
            <a:ext cx="2362200" cy="2209800"/>
          </a:xfrm>
          <a:prstGeom prst="ellipse">
            <a:avLst/>
          </a:prstGeom>
          <a:solidFill>
            <a:srgbClr val="E6B9B8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</a:rPr>
              <a:t>Принцип</a:t>
            </a:r>
            <a:r>
              <a:rPr lang="ru-RU" b="1">
                <a:solidFill>
                  <a:srgbClr val="000000"/>
                </a:solidFill>
              </a:rPr>
              <a:t>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</a:rPr>
              <a:t>непрерывности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i="1">
                <a:solidFill>
                  <a:srgbClr val="000000"/>
                </a:solidFill>
              </a:rPr>
              <a:t>преемственность между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i="1">
                <a:solidFill>
                  <a:srgbClr val="000000"/>
                </a:solidFill>
              </a:rPr>
              <a:t>всеми ступенями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i="1">
                <a:solidFill>
                  <a:srgbClr val="000000"/>
                </a:solidFill>
              </a:rPr>
              <a:t>обучения на уровне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i="1">
                <a:solidFill>
                  <a:srgbClr val="000000"/>
                </a:solidFill>
              </a:rPr>
              <a:t> методологии,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i="1">
                <a:solidFill>
                  <a:srgbClr val="000000"/>
                </a:solidFill>
              </a:rPr>
              <a:t>содержания и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i="1">
                <a:solidFill>
                  <a:srgbClr val="000000"/>
                </a:solidFill>
              </a:rPr>
              <a:t> методики</a:t>
            </a:r>
          </a:p>
        </p:txBody>
      </p:sp>
      <p:sp>
        <p:nvSpPr>
          <p:cNvPr id="29703" name="Oval 7"/>
          <p:cNvSpPr>
            <a:spLocks noChangeArrowheads="1"/>
          </p:cNvSpPr>
          <p:nvPr/>
        </p:nvSpPr>
        <p:spPr bwMode="auto">
          <a:xfrm>
            <a:off x="3124200" y="4648200"/>
            <a:ext cx="2362200" cy="2209800"/>
          </a:xfrm>
          <a:prstGeom prst="ellipse">
            <a:avLst/>
          </a:prstGeom>
          <a:solidFill>
            <a:srgbClr val="E6B9B8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</a:rPr>
              <a:t>Принцип</a:t>
            </a:r>
            <a:r>
              <a:rPr lang="ru-RU" b="1">
                <a:solidFill>
                  <a:srgbClr val="000000"/>
                </a:solidFill>
              </a:rPr>
              <a:t>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</a:rPr>
              <a:t>минимакса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i="1">
                <a:solidFill>
                  <a:srgbClr val="000000"/>
                </a:solidFill>
              </a:rPr>
              <a:t>ученику предлагается 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i="1">
                <a:solidFill>
                  <a:srgbClr val="000000"/>
                </a:solidFill>
              </a:rPr>
              <a:t>содержание  образования по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i="1">
                <a:solidFill>
                  <a:srgbClr val="000000"/>
                </a:solidFill>
              </a:rPr>
              <a:t>максимальному уровню,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i="1">
                <a:solidFill>
                  <a:srgbClr val="000000"/>
                </a:solidFill>
              </a:rPr>
              <a:t>а ученик усваивает это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i="1">
                <a:solidFill>
                  <a:srgbClr val="000000"/>
                </a:solidFill>
              </a:rPr>
              <a:t> содержание по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i="1">
                <a:solidFill>
                  <a:srgbClr val="000000"/>
                </a:solidFill>
              </a:rPr>
              <a:t>минимальному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i="1">
                <a:solidFill>
                  <a:srgbClr val="000000"/>
                </a:solidFill>
              </a:rPr>
              <a:t> уровню</a:t>
            </a:r>
          </a:p>
        </p:txBody>
      </p:sp>
      <p:sp>
        <p:nvSpPr>
          <p:cNvPr id="29704" name="Oval 8"/>
          <p:cNvSpPr>
            <a:spLocks noChangeArrowheads="1"/>
          </p:cNvSpPr>
          <p:nvPr/>
        </p:nvSpPr>
        <p:spPr bwMode="auto">
          <a:xfrm>
            <a:off x="5486400" y="4419600"/>
            <a:ext cx="2362200" cy="2209800"/>
          </a:xfrm>
          <a:prstGeom prst="ellipse">
            <a:avLst/>
          </a:prstGeom>
          <a:solidFill>
            <a:srgbClr val="E6B9B8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</a:rPr>
              <a:t>Принцип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</a:rPr>
              <a:t> психологической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</a:rPr>
              <a:t>комфортности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i="1">
                <a:solidFill>
                  <a:srgbClr val="000000"/>
                </a:solidFill>
              </a:rPr>
              <a:t>снятие  стрессообразующих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i="1">
                <a:solidFill>
                  <a:srgbClr val="000000"/>
                </a:solidFill>
              </a:rPr>
              <a:t> факторов  учебного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i="1">
                <a:solidFill>
                  <a:srgbClr val="000000"/>
                </a:solidFill>
              </a:rPr>
              <a:t>процесса, создание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i="1">
                <a:solidFill>
                  <a:srgbClr val="000000"/>
                </a:solidFill>
              </a:rPr>
              <a:t>доброжелательной 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i="1">
                <a:solidFill>
                  <a:srgbClr val="000000"/>
                </a:solidFill>
              </a:rPr>
              <a:t>атмосферы</a:t>
            </a:r>
          </a:p>
        </p:txBody>
      </p:sp>
      <p:sp>
        <p:nvSpPr>
          <p:cNvPr id="29705" name="Oval 9"/>
          <p:cNvSpPr>
            <a:spLocks noChangeArrowheads="1"/>
          </p:cNvSpPr>
          <p:nvPr/>
        </p:nvSpPr>
        <p:spPr bwMode="auto">
          <a:xfrm>
            <a:off x="6172200" y="2286000"/>
            <a:ext cx="2362200" cy="2209800"/>
          </a:xfrm>
          <a:prstGeom prst="ellipse">
            <a:avLst/>
          </a:prstGeom>
          <a:solidFill>
            <a:srgbClr val="E6B9B8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</a:rPr>
              <a:t>Принцип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0000"/>
                </a:solidFill>
              </a:rPr>
              <a:t>вариативности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i="1">
                <a:solidFill>
                  <a:srgbClr val="000000"/>
                </a:solidFill>
              </a:rPr>
              <a:t> </a:t>
            </a:r>
            <a:r>
              <a:rPr lang="ru-RU" sz="1400" i="1">
                <a:solidFill>
                  <a:srgbClr val="000000"/>
                </a:solidFill>
              </a:rPr>
              <a:t>развитие способности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i="1">
                <a:solidFill>
                  <a:srgbClr val="000000"/>
                </a:solidFill>
              </a:rPr>
              <a:t>к систематическому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i="1">
                <a:solidFill>
                  <a:srgbClr val="000000"/>
                </a:solidFill>
              </a:rPr>
              <a:t>перебору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i="1">
                <a:solidFill>
                  <a:srgbClr val="000000"/>
                </a:solidFill>
              </a:rPr>
              <a:t>гипотез и выбору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i="1">
                <a:solidFill>
                  <a:srgbClr val="000000"/>
                </a:solidFill>
              </a:rPr>
              <a:t> оптимального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i="1">
                <a:solidFill>
                  <a:srgbClr val="000000"/>
                </a:solidFill>
              </a:rPr>
              <a:t> варианта</a:t>
            </a:r>
          </a:p>
        </p:txBody>
      </p:sp>
      <p:sp>
        <p:nvSpPr>
          <p:cNvPr id="29706" name="Oval 10"/>
          <p:cNvSpPr>
            <a:spLocks noChangeArrowheads="1"/>
          </p:cNvSpPr>
          <p:nvPr/>
        </p:nvSpPr>
        <p:spPr bwMode="auto">
          <a:xfrm>
            <a:off x="4572000" y="685800"/>
            <a:ext cx="2362200" cy="2209800"/>
          </a:xfrm>
          <a:prstGeom prst="ellipse">
            <a:avLst/>
          </a:prstGeom>
          <a:solidFill>
            <a:srgbClr val="E6B9B8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</a:rPr>
              <a:t>Принцип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</a:rPr>
              <a:t>творчества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i="1">
                <a:solidFill>
                  <a:srgbClr val="000000"/>
                </a:solidFill>
              </a:rPr>
              <a:t>максимальная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i="1">
                <a:solidFill>
                  <a:srgbClr val="000000"/>
                </a:solidFill>
              </a:rPr>
              <a:t>ориентация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i="1">
                <a:solidFill>
                  <a:srgbClr val="000000"/>
                </a:solidFill>
              </a:rPr>
              <a:t>на творческое начало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i="1">
                <a:solidFill>
                  <a:srgbClr val="000000"/>
                </a:solidFill>
              </a:rPr>
              <a:t> в учебной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i="1">
                <a:solidFill>
                  <a:srgbClr val="000000"/>
                </a:solidFill>
              </a:rPr>
              <a:t> деятельности</a:t>
            </a:r>
          </a:p>
        </p:txBody>
      </p:sp>
      <p:sp>
        <p:nvSpPr>
          <p:cNvPr id="29707" name="Oval 11"/>
          <p:cNvSpPr>
            <a:spLocks noChangeArrowheads="1"/>
          </p:cNvSpPr>
          <p:nvPr/>
        </p:nvSpPr>
        <p:spPr bwMode="auto">
          <a:xfrm>
            <a:off x="2209800" y="609600"/>
            <a:ext cx="2362200" cy="2209800"/>
          </a:xfrm>
          <a:prstGeom prst="ellipse">
            <a:avLst/>
          </a:prstGeom>
          <a:solidFill>
            <a:srgbClr val="E6B9B8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</a:rPr>
              <a:t>Принцип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</a:rPr>
              <a:t>деятельности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i="1">
                <a:solidFill>
                  <a:srgbClr val="000000"/>
                </a:solidFill>
              </a:rPr>
              <a:t>самостоятельное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i="1">
                <a:solidFill>
                  <a:srgbClr val="000000"/>
                </a:solidFill>
              </a:rPr>
              <a:t>«открытие»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i="1">
                <a:solidFill>
                  <a:srgbClr val="000000"/>
                </a:solidFill>
              </a:rPr>
              <a:t>детьми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i="1">
                <a:solidFill>
                  <a:srgbClr val="000000"/>
                </a:solidFill>
              </a:rPr>
              <a:t>нового знания </a:t>
            </a: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2286000" y="2690813"/>
            <a:ext cx="4572000" cy="2014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2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7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22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27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32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37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3140075" cy="857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276600" y="115888"/>
            <a:ext cx="5616575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2000" i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Tahoma" pitchFamily="34" charset="0"/>
              </a:rPr>
              <a:t>Требования к результатам освоения 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2000" i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Tahoma" pitchFamily="34" charset="0"/>
              </a:rPr>
              <a:t>основной образовательной  программы</a:t>
            </a: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395288" y="1052513"/>
            <a:ext cx="2376487" cy="1511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1C39F"/>
              </a:gs>
              <a:gs pos="100000">
                <a:srgbClr val="FFEFD1"/>
              </a:gs>
            </a:gsLst>
            <a:lin ang="5400000" scaled="1"/>
          </a:gradFill>
          <a:ln w="31680">
            <a:solidFill>
              <a:srgbClr val="C00000"/>
            </a:solidFill>
            <a:miter lim="800000"/>
            <a:headEnd/>
            <a:tailEnd/>
          </a:ln>
          <a:effectLst>
            <a:outerShdw dist="17819" dir="2700000" algn="ctr" rotWithShape="0">
              <a:srgbClr val="00007A"/>
            </a:outer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2400" i="0">
                <a:solidFill>
                  <a:srgbClr val="C00000"/>
                </a:solidFill>
                <a:latin typeface="Impact" pitchFamily="34" charset="0"/>
              </a:rPr>
              <a:t>ЛИЧНОСТНЫЕ</a:t>
            </a: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3203575" y="981075"/>
            <a:ext cx="2881313" cy="1511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EBFA"/>
              </a:gs>
              <a:gs pos="100000">
                <a:srgbClr val="5E9EFF"/>
              </a:gs>
            </a:gsLst>
            <a:lin ang="5400000" scaled="1"/>
          </a:gradFill>
          <a:ln w="31680">
            <a:solidFill>
              <a:srgbClr val="336699"/>
            </a:solidFill>
            <a:miter lim="800000"/>
            <a:headEnd/>
            <a:tailEnd/>
          </a:ln>
          <a:effectLst>
            <a:outerShdw dist="17819" dir="2700000" algn="ctr" rotWithShape="0">
              <a:srgbClr val="00007A"/>
            </a:outer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2400" i="0">
                <a:solidFill>
                  <a:srgbClr val="0000FF"/>
                </a:solidFill>
                <a:latin typeface="Impact" pitchFamily="34" charset="0"/>
              </a:rPr>
              <a:t>МЕТАПРЕДМЕТНЫЕ</a:t>
            </a: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6300788" y="908050"/>
            <a:ext cx="2592387" cy="1511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1C39F"/>
              </a:gs>
              <a:gs pos="100000">
                <a:srgbClr val="FFEFD1"/>
              </a:gs>
            </a:gsLst>
            <a:lin ang="5400000" scaled="1"/>
          </a:gradFill>
          <a:ln w="31680">
            <a:solidFill>
              <a:srgbClr val="4F6228"/>
            </a:solidFill>
            <a:miter lim="800000"/>
            <a:headEnd/>
            <a:tailEnd/>
          </a:ln>
          <a:effectLst>
            <a:outerShdw dist="17819" dir="2700000" algn="ctr" rotWithShape="0">
              <a:srgbClr val="00007A"/>
            </a:outer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2400" i="0">
                <a:solidFill>
                  <a:srgbClr val="006600"/>
                </a:solidFill>
                <a:latin typeface="Impact" pitchFamily="34" charset="0"/>
              </a:rPr>
              <a:t>ПРЕДМЕТНЫЕ</a:t>
            </a: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250825" y="2636838"/>
            <a:ext cx="2663825" cy="10810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1C39F"/>
              </a:gs>
              <a:gs pos="100000">
                <a:srgbClr val="FFEFD1"/>
              </a:gs>
            </a:gsLst>
            <a:lin ang="2700000" scaled="1"/>
          </a:gradFill>
          <a:ln w="31680">
            <a:solidFill>
              <a:srgbClr val="C00000"/>
            </a:solidFill>
            <a:miter lim="800000"/>
            <a:headEnd/>
            <a:tailEnd/>
          </a:ln>
          <a:effectLst>
            <a:outerShdw dist="17819" dir="2700000" algn="ctr" rotWithShape="0">
              <a:srgbClr val="00007A"/>
            </a:outer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800" i="0" u="sng">
                <a:solidFill>
                  <a:srgbClr val="3333CC"/>
                </a:solidFill>
                <a:latin typeface="Calibri" pitchFamily="34" charset="0"/>
              </a:rPr>
              <a:t>Самоопределение: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200" i="0">
                <a:solidFill>
                  <a:srgbClr val="C00000"/>
                </a:solidFill>
                <a:latin typeface="Calibri" pitchFamily="34" charset="0"/>
              </a:rPr>
              <a:t>внутренняя позиция школьника;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200" i="0">
                <a:solidFill>
                  <a:srgbClr val="C00000"/>
                </a:solidFill>
                <a:latin typeface="Calibri" pitchFamily="34" charset="0"/>
              </a:rPr>
              <a:t>Самоидентификация;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200" i="0">
                <a:solidFill>
                  <a:srgbClr val="C00000"/>
                </a:solidFill>
                <a:latin typeface="Calibri" pitchFamily="34" charset="0"/>
              </a:rPr>
              <a:t>самоуважение и самооценка</a:t>
            </a: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250825" y="3789363"/>
            <a:ext cx="2663825" cy="1009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1C39F"/>
              </a:gs>
              <a:gs pos="100000">
                <a:srgbClr val="FFEFD1"/>
              </a:gs>
            </a:gsLst>
            <a:lin ang="2700000" scaled="1"/>
          </a:gradFill>
          <a:ln w="31680">
            <a:solidFill>
              <a:srgbClr val="C00000"/>
            </a:solidFill>
            <a:miter lim="800000"/>
            <a:headEnd/>
            <a:tailEnd/>
          </a:ln>
          <a:effectLst>
            <a:outerShdw dist="17819" dir="2700000" algn="ctr" rotWithShape="0">
              <a:srgbClr val="00007A"/>
            </a:outer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800" i="0" u="sng">
                <a:solidFill>
                  <a:srgbClr val="3333CC"/>
                </a:solidFill>
                <a:latin typeface="Calibri" pitchFamily="34" charset="0"/>
              </a:rPr>
              <a:t>Смыслообразование: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200" i="0">
                <a:solidFill>
                  <a:srgbClr val="C00000"/>
                </a:solidFill>
                <a:latin typeface="Calibri" pitchFamily="34" charset="0"/>
              </a:rPr>
              <a:t>мотивация (учебная, 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200" i="0">
                <a:solidFill>
                  <a:srgbClr val="C00000"/>
                </a:solidFill>
                <a:latin typeface="Calibri" pitchFamily="34" charset="0"/>
              </a:rPr>
              <a:t>социальная); границы 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200" i="0">
                <a:solidFill>
                  <a:srgbClr val="C00000"/>
                </a:solidFill>
                <a:latin typeface="Calibri" pitchFamily="34" charset="0"/>
              </a:rPr>
              <a:t>собственного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200" i="0">
                <a:solidFill>
                  <a:srgbClr val="C00000"/>
                </a:solidFill>
                <a:latin typeface="Calibri" pitchFamily="34" charset="0"/>
              </a:rPr>
              <a:t>знания и «незнания»</a:t>
            </a: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179388" y="4868863"/>
            <a:ext cx="2808287" cy="18716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1C39F"/>
              </a:gs>
              <a:gs pos="100000">
                <a:srgbClr val="FFEFD1"/>
              </a:gs>
            </a:gsLst>
            <a:lin ang="2700000" scaled="1"/>
          </a:gradFill>
          <a:ln w="31680">
            <a:solidFill>
              <a:srgbClr val="C00000"/>
            </a:solidFill>
            <a:miter lim="800000"/>
            <a:headEnd/>
            <a:tailEnd/>
          </a:ln>
          <a:effectLst>
            <a:outerShdw dist="17819" dir="2700000" algn="ctr" rotWithShape="0">
              <a:srgbClr val="00007A"/>
            </a:outer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800" i="0" u="sng">
                <a:solidFill>
                  <a:srgbClr val="3333CC"/>
                </a:solidFill>
                <a:latin typeface="Calibri" pitchFamily="34" charset="0"/>
              </a:rPr>
              <a:t>Ценностная и 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800" i="0" u="sng">
                <a:solidFill>
                  <a:srgbClr val="3333CC"/>
                </a:solidFill>
                <a:latin typeface="Calibri" pitchFamily="34" charset="0"/>
              </a:rPr>
              <a:t>морально-этическая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800" i="0" u="sng">
                <a:solidFill>
                  <a:srgbClr val="3333CC"/>
                </a:solidFill>
                <a:latin typeface="Calibri" pitchFamily="34" charset="0"/>
              </a:rPr>
              <a:t>ориентация: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200" i="0">
                <a:solidFill>
                  <a:srgbClr val="C00000"/>
                </a:solidFill>
                <a:latin typeface="Calibri" pitchFamily="34" charset="0"/>
              </a:rPr>
              <a:t>ориентация на выполнение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200" i="0">
                <a:solidFill>
                  <a:srgbClr val="C00000"/>
                </a:solidFill>
                <a:latin typeface="Calibri" pitchFamily="34" charset="0"/>
              </a:rPr>
              <a:t>морально-нравственных норм;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200" i="0">
                <a:solidFill>
                  <a:srgbClr val="C00000"/>
                </a:solidFill>
                <a:latin typeface="Calibri" pitchFamily="34" charset="0"/>
              </a:rPr>
              <a:t>способность к решению моральных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200" i="0">
                <a:solidFill>
                  <a:srgbClr val="C00000"/>
                </a:solidFill>
                <a:latin typeface="Calibri" pitchFamily="34" charset="0"/>
              </a:rPr>
              <a:t>проблем;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200" i="0">
                <a:solidFill>
                  <a:srgbClr val="C00000"/>
                </a:solidFill>
                <a:latin typeface="Calibri" pitchFamily="34" charset="0"/>
              </a:rPr>
              <a:t>оценка своих поступков</a:t>
            </a:r>
            <a:r>
              <a:rPr lang="ru-RU" sz="1000" i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3348038" y="2565400"/>
            <a:ext cx="2663825" cy="11509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EBFA"/>
              </a:gs>
              <a:gs pos="100000">
                <a:srgbClr val="FFFF99"/>
              </a:gs>
            </a:gsLst>
            <a:lin ang="2700000" scaled="1"/>
          </a:gradFill>
          <a:ln w="31680">
            <a:solidFill>
              <a:srgbClr val="0000CC"/>
            </a:solidFill>
            <a:miter lim="800000"/>
            <a:headEnd/>
            <a:tailEnd/>
          </a:ln>
          <a:effectLst>
            <a:outerShdw dist="17819" dir="2700000" algn="ctr" rotWithShape="0">
              <a:srgbClr val="00007A"/>
            </a:outer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800" i="0" u="sng">
                <a:solidFill>
                  <a:srgbClr val="C00000"/>
                </a:solidFill>
                <a:latin typeface="Calibri" pitchFamily="34" charset="0"/>
              </a:rPr>
              <a:t>Регулятивные: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200" i="0">
                <a:solidFill>
                  <a:srgbClr val="3333CC"/>
                </a:solidFill>
                <a:latin typeface="Calibri" pitchFamily="34" charset="0"/>
              </a:rPr>
              <a:t>управление своей деятельностью;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200" i="0">
                <a:solidFill>
                  <a:srgbClr val="3333CC"/>
                </a:solidFill>
                <a:latin typeface="Calibri" pitchFamily="34" charset="0"/>
              </a:rPr>
              <a:t>контроль и коррекция;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200" i="0">
                <a:solidFill>
                  <a:srgbClr val="3333CC"/>
                </a:solidFill>
                <a:latin typeface="Calibri" pitchFamily="34" charset="0"/>
              </a:rPr>
              <a:t>инициативность и самостоятельность</a:t>
            </a: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3348038" y="3789363"/>
            <a:ext cx="2663825" cy="863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EBFA"/>
              </a:gs>
              <a:gs pos="100000">
                <a:srgbClr val="FFFF99"/>
              </a:gs>
            </a:gsLst>
            <a:lin ang="2700000" scaled="1"/>
          </a:gradFill>
          <a:ln w="31680">
            <a:solidFill>
              <a:srgbClr val="0000CC"/>
            </a:solidFill>
            <a:miter lim="800000"/>
            <a:headEnd/>
            <a:tailEnd/>
          </a:ln>
          <a:effectLst>
            <a:outerShdw dist="17819" dir="2700000" algn="ctr" rotWithShape="0">
              <a:srgbClr val="00007A"/>
            </a:outer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800" i="0" u="sng">
                <a:solidFill>
                  <a:srgbClr val="C00000"/>
                </a:solidFill>
                <a:latin typeface="Calibri" pitchFamily="34" charset="0"/>
              </a:rPr>
              <a:t>Коммуникативные: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200" i="0">
                <a:solidFill>
                  <a:srgbClr val="3333CC"/>
                </a:solidFill>
                <a:latin typeface="Calibri" pitchFamily="34" charset="0"/>
              </a:rPr>
              <a:t>речевая деятельность;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200" i="0">
                <a:solidFill>
                  <a:srgbClr val="3333CC"/>
                </a:solidFill>
                <a:latin typeface="Calibri" pitchFamily="34" charset="0"/>
              </a:rPr>
              <a:t>навыки сотрудничества</a:t>
            </a: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3276600" y="4724400"/>
            <a:ext cx="2809875" cy="20177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EBFA"/>
              </a:gs>
              <a:gs pos="100000">
                <a:srgbClr val="FFFF99"/>
              </a:gs>
            </a:gsLst>
            <a:lin ang="2700000" scaled="1"/>
          </a:gradFill>
          <a:ln w="31680">
            <a:solidFill>
              <a:srgbClr val="0000CC"/>
            </a:solidFill>
            <a:miter lim="800000"/>
            <a:headEnd/>
            <a:tailEnd/>
          </a:ln>
          <a:effectLst>
            <a:outerShdw dist="17819" dir="2700000" algn="ctr" rotWithShape="0">
              <a:srgbClr val="00007A"/>
            </a:outer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800" i="0" u="sng">
                <a:solidFill>
                  <a:srgbClr val="C00000"/>
                </a:solidFill>
                <a:latin typeface="Calibri" pitchFamily="34" charset="0"/>
              </a:rPr>
              <a:t>Познавательные: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200" i="0">
                <a:solidFill>
                  <a:srgbClr val="3333CC"/>
                </a:solidFill>
                <a:latin typeface="Calibri" pitchFamily="34" charset="0"/>
              </a:rPr>
              <a:t>работа с информацией;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200" i="0">
                <a:solidFill>
                  <a:srgbClr val="3333CC"/>
                </a:solidFill>
                <a:latin typeface="Calibri" pitchFamily="34" charset="0"/>
              </a:rPr>
              <a:t>работа с учебными моделями;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200" i="0">
                <a:solidFill>
                  <a:srgbClr val="3333CC"/>
                </a:solidFill>
                <a:latin typeface="Calibri" pitchFamily="34" charset="0"/>
              </a:rPr>
              <a:t>использование знаково-символических 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200" i="0">
                <a:solidFill>
                  <a:srgbClr val="3333CC"/>
                </a:solidFill>
                <a:latin typeface="Calibri" pitchFamily="34" charset="0"/>
              </a:rPr>
              <a:t>средств, общих схем;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200" i="0">
                <a:solidFill>
                  <a:srgbClr val="3333CC"/>
                </a:solidFill>
                <a:latin typeface="Calibri" pitchFamily="34" charset="0"/>
              </a:rPr>
              <a:t>выполнение логических операций 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200" i="0">
                <a:solidFill>
                  <a:srgbClr val="3333CC"/>
                </a:solidFill>
                <a:latin typeface="Calibri" pitchFamily="34" charset="0"/>
              </a:rPr>
              <a:t>сравнения,  анализа, обобщения, 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200" i="0">
                <a:solidFill>
                  <a:srgbClr val="3333CC"/>
                </a:solidFill>
                <a:latin typeface="Calibri" pitchFamily="34" charset="0"/>
              </a:rPr>
              <a:t>классификации, установления аналогий, 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200" i="0">
                <a:solidFill>
                  <a:srgbClr val="3333CC"/>
                </a:solidFill>
                <a:latin typeface="Calibri" pitchFamily="34" charset="0"/>
              </a:rPr>
              <a:t>подведения под понятие</a:t>
            </a: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6588125" y="2492375"/>
            <a:ext cx="2143125" cy="8572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1C39F"/>
              </a:gs>
              <a:gs pos="100000">
                <a:srgbClr val="FFEFD1"/>
              </a:gs>
            </a:gsLst>
            <a:lin ang="2700000" scaled="1"/>
          </a:gradFill>
          <a:ln w="31680">
            <a:solidFill>
              <a:srgbClr val="4F6228"/>
            </a:solidFill>
            <a:miter lim="800000"/>
            <a:headEnd/>
            <a:tailEnd/>
          </a:ln>
          <a:effectLst>
            <a:outerShdw dist="17819" dir="2700000" algn="ctr" rotWithShape="0">
              <a:srgbClr val="00007A"/>
            </a:outer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800" i="0">
                <a:solidFill>
                  <a:srgbClr val="4F6228"/>
                </a:solidFill>
                <a:latin typeface="Calibri" pitchFamily="34" charset="0"/>
              </a:rPr>
              <a:t>Основы системы</a:t>
            </a:r>
          </a:p>
          <a:p>
            <a:pPr algn="ctr" eaLnBrk="0" hangingPunct="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800" i="0">
                <a:solidFill>
                  <a:srgbClr val="4F6228"/>
                </a:solidFill>
                <a:latin typeface="Calibri" pitchFamily="34" charset="0"/>
              </a:rPr>
              <a:t>научных знаний</a:t>
            </a:r>
          </a:p>
        </p:txBody>
      </p:sp>
      <p:sp>
        <p:nvSpPr>
          <p:cNvPr id="12301" name="Freeform 13"/>
          <p:cNvSpPr>
            <a:spLocks noChangeArrowheads="1"/>
          </p:cNvSpPr>
          <p:nvPr/>
        </p:nvSpPr>
        <p:spPr bwMode="auto">
          <a:xfrm rot="5400000">
            <a:off x="7458869" y="3288507"/>
            <a:ext cx="431800" cy="5762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3375 w 21600"/>
              <a:gd name="T9" fmla="*/ 5400 h 21600"/>
              <a:gd name="T10" fmla="*/ 18900 w 21600"/>
              <a:gd name="T11" fmla="*/ 162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440">
            <a:solidFill>
              <a:srgbClr val="4F6228"/>
            </a:solidFill>
            <a:miter lim="800000"/>
            <a:headEnd/>
            <a:tailEnd/>
          </a:ln>
          <a:effectLst>
            <a:outerShdw dist="17819" dir="2700000" algn="ctr" rotWithShape="0">
              <a:srgbClr val="00007A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>
            <a:off x="6588125" y="3789363"/>
            <a:ext cx="2143125" cy="13668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1C39F"/>
              </a:gs>
              <a:gs pos="100000">
                <a:srgbClr val="FFEFD1"/>
              </a:gs>
            </a:gsLst>
            <a:lin ang="5400000" scaled="1"/>
          </a:gradFill>
          <a:ln w="31680">
            <a:solidFill>
              <a:srgbClr val="4F6228"/>
            </a:solidFill>
            <a:miter lim="800000"/>
            <a:headEnd/>
            <a:tailEnd/>
          </a:ln>
          <a:effectLst>
            <a:outerShdw dist="17819" dir="2700000" algn="ctr" rotWithShape="0">
              <a:srgbClr val="00007A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400" i="0">
                <a:solidFill>
                  <a:srgbClr val="4F6228"/>
                </a:solidFill>
                <a:latin typeface="Calibri" pitchFamily="34" charset="0"/>
              </a:rPr>
              <a:t>Опыт «предметной» 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400" i="0">
                <a:solidFill>
                  <a:srgbClr val="4F6228"/>
                </a:solidFill>
                <a:latin typeface="Calibri" pitchFamily="34" charset="0"/>
              </a:rPr>
              <a:t>деятельности по 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400" i="0">
                <a:solidFill>
                  <a:srgbClr val="4F6228"/>
                </a:solidFill>
                <a:latin typeface="Calibri" pitchFamily="34" charset="0"/>
              </a:rPr>
              <a:t>получению,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400" i="0">
                <a:solidFill>
                  <a:srgbClr val="4F6228"/>
                </a:solidFill>
                <a:latin typeface="Calibri" pitchFamily="34" charset="0"/>
              </a:rPr>
              <a:t>преобразованию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400" i="0">
                <a:solidFill>
                  <a:srgbClr val="4F6228"/>
                </a:solidFill>
                <a:latin typeface="Calibri" pitchFamily="34" charset="0"/>
              </a:rPr>
              <a:t>и применению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400" i="0">
                <a:solidFill>
                  <a:srgbClr val="4F6228"/>
                </a:solidFill>
                <a:latin typeface="Calibri" pitchFamily="34" charset="0"/>
              </a:rPr>
              <a:t>нового знания</a:t>
            </a:r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>
            <a:off x="6659563" y="5661025"/>
            <a:ext cx="2071687" cy="10715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1C39F"/>
              </a:gs>
              <a:gs pos="100000">
                <a:srgbClr val="FFEFD1"/>
              </a:gs>
            </a:gsLst>
            <a:lin ang="5400000" scaled="1"/>
          </a:gradFill>
          <a:ln w="28440">
            <a:solidFill>
              <a:srgbClr val="4F6228"/>
            </a:solidFill>
            <a:miter lim="800000"/>
            <a:headEnd/>
            <a:tailEnd/>
          </a:ln>
          <a:effectLst>
            <a:outerShdw dist="17819" dir="2700000" algn="ctr" rotWithShape="0">
              <a:srgbClr val="00007A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304" name="Freeform 16"/>
          <p:cNvSpPr>
            <a:spLocks noChangeArrowheads="1"/>
          </p:cNvSpPr>
          <p:nvPr/>
        </p:nvSpPr>
        <p:spPr bwMode="auto">
          <a:xfrm rot="5400000">
            <a:off x="7423150" y="5124451"/>
            <a:ext cx="503237" cy="5762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3375 w 21600"/>
              <a:gd name="T9" fmla="*/ 5400 h 21600"/>
              <a:gd name="T10" fmla="*/ 18900 w 21600"/>
              <a:gd name="T11" fmla="*/ 162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440">
            <a:solidFill>
              <a:srgbClr val="4F6228"/>
            </a:solidFill>
            <a:miter lim="800000"/>
            <a:headEnd/>
            <a:tailEnd/>
          </a:ln>
          <a:effectLst>
            <a:outerShdw dist="17819" dir="2700000" algn="ctr" rotWithShape="0">
              <a:srgbClr val="00007A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402" name="Text Box 17"/>
          <p:cNvSpPr txBox="1">
            <a:spLocks noChangeArrowheads="1"/>
          </p:cNvSpPr>
          <p:nvPr/>
        </p:nvSpPr>
        <p:spPr bwMode="auto">
          <a:xfrm>
            <a:off x="6535738" y="5786438"/>
            <a:ext cx="2124075" cy="946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400" i="0">
                <a:solidFill>
                  <a:srgbClr val="4F6228"/>
                </a:solidFill>
                <a:latin typeface="Calibri" pitchFamily="34" charset="0"/>
              </a:rPr>
              <a:t>Предметные и метапредметные действия с учебным материалом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500188" y="214313"/>
            <a:ext cx="5786437" cy="91440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kern="0" dirty="0">
                <a:solidFill>
                  <a:srgbClr val="C00000"/>
                </a:solidFill>
                <a:latin typeface="Impact" pitchFamily="34" charset="0"/>
              </a:rPr>
              <a:t>Изменение роли участников </a:t>
            </a:r>
          </a:p>
          <a:p>
            <a:pPr algn="ctr">
              <a:defRPr/>
            </a:pPr>
            <a:r>
              <a:rPr lang="ru-RU" sz="2400" kern="0" dirty="0">
                <a:solidFill>
                  <a:srgbClr val="C00000"/>
                </a:solidFill>
                <a:latin typeface="Impact" pitchFamily="34" charset="0"/>
              </a:rPr>
              <a:t>образовательного процесса </a:t>
            </a:r>
          </a:p>
        </p:txBody>
      </p:sp>
      <p:sp>
        <p:nvSpPr>
          <p:cNvPr id="17411" name="AutoShape 7"/>
          <p:cNvSpPr>
            <a:spLocks noChangeArrowheads="1"/>
          </p:cNvSpPr>
          <p:nvPr/>
        </p:nvSpPr>
        <p:spPr bwMode="auto">
          <a:xfrm>
            <a:off x="3357563" y="1214438"/>
            <a:ext cx="2071687" cy="12858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8575">
            <a:solidFill>
              <a:srgbClr val="990033"/>
            </a:solidFill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algn="ctr"/>
            <a:endParaRPr lang="ru-RU"/>
          </a:p>
          <a:p>
            <a:pPr algn="ctr"/>
            <a:r>
              <a:rPr lang="ru-RU">
                <a:solidFill>
                  <a:srgbClr val="C00000"/>
                </a:solidFill>
              </a:rPr>
              <a:t>В традиционной</a:t>
            </a:r>
          </a:p>
          <a:p>
            <a:pPr algn="ctr"/>
            <a:r>
              <a:rPr lang="ru-RU">
                <a:solidFill>
                  <a:srgbClr val="C00000"/>
                </a:solidFill>
              </a:rPr>
              <a:t>системе </a:t>
            </a:r>
          </a:p>
          <a:p>
            <a:pPr algn="ctr"/>
            <a:r>
              <a:rPr lang="ru-RU">
                <a:solidFill>
                  <a:srgbClr val="C00000"/>
                </a:solidFill>
              </a:rPr>
              <a:t>образовательного</a:t>
            </a:r>
          </a:p>
          <a:p>
            <a:pPr algn="ctr"/>
            <a:r>
              <a:rPr lang="ru-RU">
                <a:solidFill>
                  <a:srgbClr val="C00000"/>
                </a:solidFill>
              </a:rPr>
              <a:t>процесса</a:t>
            </a:r>
          </a:p>
          <a:p>
            <a:pPr algn="ctr"/>
            <a:endParaRPr lang="ru-RU" sz="2400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142875" y="1214438"/>
            <a:ext cx="2444750" cy="5715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ru-RU" dirty="0">
              <a:cs typeface="Arial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0000FF"/>
                </a:solidFill>
                <a:cs typeface="Arial" charset="0"/>
              </a:rPr>
              <a:t>Ученик</a:t>
            </a:r>
          </a:p>
          <a:p>
            <a:pPr algn="ctr">
              <a:defRPr/>
            </a:pPr>
            <a:endParaRPr lang="ru-RU" dirty="0">
              <a:cs typeface="Arial" charset="0"/>
            </a:endParaRPr>
          </a:p>
        </p:txBody>
      </p:sp>
      <p:sp>
        <p:nvSpPr>
          <p:cNvPr id="17413" name="AutoShape 9"/>
          <p:cNvSpPr>
            <a:spLocks noChangeArrowheads="1"/>
          </p:cNvSpPr>
          <p:nvPr/>
        </p:nvSpPr>
        <p:spPr bwMode="auto">
          <a:xfrm>
            <a:off x="142875" y="1857375"/>
            <a:ext cx="2444750" cy="6429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28575">
            <a:solidFill>
              <a:schemeClr val="accent1"/>
            </a:solidFill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algn="ctr"/>
            <a:endParaRPr lang="ru-RU"/>
          </a:p>
          <a:p>
            <a:pPr algn="ctr"/>
            <a:r>
              <a:rPr lang="ru-RU">
                <a:solidFill>
                  <a:srgbClr val="0000FF"/>
                </a:solidFill>
              </a:rPr>
              <a:t>Получает готовую </a:t>
            </a:r>
          </a:p>
          <a:p>
            <a:pPr algn="ctr"/>
            <a:r>
              <a:rPr lang="ru-RU">
                <a:solidFill>
                  <a:srgbClr val="0000FF"/>
                </a:solidFill>
              </a:rPr>
              <a:t>информацию</a:t>
            </a:r>
          </a:p>
          <a:p>
            <a:pPr algn="ctr"/>
            <a:endParaRPr lang="ru-RU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6357938" y="1214438"/>
            <a:ext cx="2444750" cy="5715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8575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006600"/>
                </a:solidFill>
                <a:cs typeface="Arial" charset="0"/>
              </a:rPr>
              <a:t>Учитель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6357938" y="1857375"/>
            <a:ext cx="2444750" cy="64293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ru-RU" dirty="0">
              <a:cs typeface="Arial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006600"/>
                </a:solidFill>
                <a:cs typeface="Arial" charset="0"/>
              </a:rPr>
              <a:t>Транслирует</a:t>
            </a:r>
          </a:p>
          <a:p>
            <a:pPr algn="ctr">
              <a:defRPr/>
            </a:pPr>
            <a:r>
              <a:rPr lang="ru-RU" dirty="0">
                <a:solidFill>
                  <a:srgbClr val="006600"/>
                </a:solidFill>
                <a:cs typeface="Arial" charset="0"/>
              </a:rPr>
              <a:t>информацию</a:t>
            </a:r>
          </a:p>
          <a:p>
            <a:pPr algn="ctr">
              <a:defRPr/>
            </a:pPr>
            <a:endParaRPr lang="ru-RU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 rot="10800000">
            <a:off x="2571750" y="1714500"/>
            <a:ext cx="719138" cy="2095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5572125" y="1714500"/>
            <a:ext cx="719138" cy="2047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7418" name="AutoShape 9"/>
          <p:cNvSpPr>
            <a:spLocks noChangeArrowheads="1"/>
          </p:cNvSpPr>
          <p:nvPr/>
        </p:nvSpPr>
        <p:spPr bwMode="auto">
          <a:xfrm>
            <a:off x="142875" y="2857500"/>
            <a:ext cx="2444750" cy="18573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28575">
            <a:solidFill>
              <a:srgbClr val="FF3300"/>
            </a:solidFill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r>
              <a:rPr lang="ru-RU">
                <a:solidFill>
                  <a:srgbClr val="0000FF"/>
                </a:solidFill>
              </a:rPr>
              <a:t>Осуществляет:</a:t>
            </a:r>
          </a:p>
          <a:p>
            <a:pPr algn="ctr">
              <a:buFont typeface="Arial" charset="0"/>
              <a:buChar char="•"/>
            </a:pPr>
            <a:r>
              <a:rPr lang="ru-RU">
                <a:solidFill>
                  <a:srgbClr val="FF0066"/>
                </a:solidFill>
              </a:rPr>
              <a:t>поиск</a:t>
            </a:r>
          </a:p>
          <a:p>
            <a:pPr algn="ctr">
              <a:buFont typeface="Arial" charset="0"/>
              <a:buChar char="•"/>
            </a:pPr>
            <a:r>
              <a:rPr lang="ru-RU">
                <a:solidFill>
                  <a:srgbClr val="FF0066"/>
                </a:solidFill>
              </a:rPr>
              <a:t>выбор</a:t>
            </a:r>
          </a:p>
          <a:p>
            <a:pPr algn="ctr">
              <a:buFont typeface="Arial" charset="0"/>
              <a:buChar char="•"/>
            </a:pPr>
            <a:r>
              <a:rPr lang="ru-RU">
                <a:solidFill>
                  <a:srgbClr val="FF0066"/>
                </a:solidFill>
              </a:rPr>
              <a:t>анализ</a:t>
            </a:r>
          </a:p>
          <a:p>
            <a:pPr algn="ctr">
              <a:buFont typeface="Arial" charset="0"/>
              <a:buChar char="•"/>
            </a:pPr>
            <a:r>
              <a:rPr lang="ru-RU">
                <a:solidFill>
                  <a:srgbClr val="FF0066"/>
                </a:solidFill>
              </a:rPr>
              <a:t>систематизацию и</a:t>
            </a:r>
          </a:p>
          <a:p>
            <a:pPr algn="ctr"/>
            <a:r>
              <a:rPr lang="ru-RU">
                <a:solidFill>
                  <a:srgbClr val="FF0066"/>
                </a:solidFill>
              </a:rPr>
              <a:t>презентацию</a:t>
            </a:r>
          </a:p>
          <a:p>
            <a:pPr algn="ctr"/>
            <a:r>
              <a:rPr lang="ru-RU">
                <a:solidFill>
                  <a:srgbClr val="FF0066"/>
                </a:solidFill>
              </a:rPr>
              <a:t>информации</a:t>
            </a:r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</p:txBody>
      </p:sp>
      <p:sp>
        <p:nvSpPr>
          <p:cNvPr id="17419" name="AutoShape 16"/>
          <p:cNvSpPr>
            <a:spLocks noChangeArrowheads="1"/>
          </p:cNvSpPr>
          <p:nvPr/>
        </p:nvSpPr>
        <p:spPr bwMode="auto">
          <a:xfrm>
            <a:off x="6500813" y="2786063"/>
            <a:ext cx="2319337" cy="20716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8575">
            <a:solidFill>
              <a:srgbClr val="FF3300"/>
            </a:solidFill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algn="ctr"/>
            <a:r>
              <a:rPr lang="ru-RU">
                <a:solidFill>
                  <a:srgbClr val="FF0066"/>
                </a:solidFill>
              </a:rPr>
              <a:t>Организует </a:t>
            </a:r>
          </a:p>
          <a:p>
            <a:pPr algn="ctr"/>
            <a:r>
              <a:rPr lang="ru-RU">
                <a:solidFill>
                  <a:srgbClr val="FF0066"/>
                </a:solidFill>
              </a:rPr>
              <a:t>деятельность </a:t>
            </a:r>
          </a:p>
          <a:p>
            <a:pPr algn="ctr"/>
            <a:r>
              <a:rPr lang="ru-RU">
                <a:solidFill>
                  <a:srgbClr val="FF0066"/>
                </a:solidFill>
              </a:rPr>
              <a:t>ученика в </a:t>
            </a:r>
          </a:p>
          <a:p>
            <a:pPr algn="ctr"/>
            <a:r>
              <a:rPr lang="ru-RU">
                <a:solidFill>
                  <a:srgbClr val="FF0066"/>
                </a:solidFill>
              </a:rPr>
              <a:t>инновационной </a:t>
            </a:r>
          </a:p>
          <a:p>
            <a:pPr algn="ctr"/>
            <a:r>
              <a:rPr lang="ru-RU">
                <a:solidFill>
                  <a:srgbClr val="FF0066"/>
                </a:solidFill>
              </a:rPr>
              <a:t>образовательной </a:t>
            </a:r>
          </a:p>
          <a:p>
            <a:pPr algn="ctr"/>
            <a:r>
              <a:rPr lang="ru-RU">
                <a:solidFill>
                  <a:srgbClr val="FF0066"/>
                </a:solidFill>
              </a:rPr>
              <a:t>среде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3348038" y="4149725"/>
            <a:ext cx="2357437" cy="71437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28575">
            <a:solidFill>
              <a:srgbClr val="C0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 dirty="0">
              <a:cs typeface="Arial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C00000"/>
                </a:solidFill>
                <a:cs typeface="Arial" charset="0"/>
              </a:rPr>
              <a:t>Новое качество</a:t>
            </a:r>
          </a:p>
          <a:p>
            <a:pPr algn="ctr">
              <a:defRPr/>
            </a:pPr>
            <a:r>
              <a:rPr lang="ru-RU" dirty="0">
                <a:solidFill>
                  <a:srgbClr val="C00000"/>
                </a:solidFill>
                <a:cs typeface="Arial" charset="0"/>
              </a:rPr>
              <a:t>образования</a:t>
            </a:r>
          </a:p>
          <a:p>
            <a:pPr algn="ctr">
              <a:defRPr/>
            </a:pPr>
            <a:endParaRPr lang="ru-RU" sz="24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3214688" y="4929188"/>
            <a:ext cx="2714625" cy="71437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28575">
            <a:solidFill>
              <a:srgbClr val="C0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 dirty="0">
              <a:cs typeface="Arial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C00000"/>
                </a:solidFill>
                <a:cs typeface="Arial" charset="0"/>
              </a:rPr>
              <a:t>Новый образовательный</a:t>
            </a:r>
          </a:p>
          <a:p>
            <a:pPr algn="ctr">
              <a:defRPr/>
            </a:pPr>
            <a:r>
              <a:rPr lang="ru-RU" dirty="0">
                <a:solidFill>
                  <a:srgbClr val="C00000"/>
                </a:solidFill>
                <a:cs typeface="Arial" charset="0"/>
              </a:rPr>
              <a:t>результат</a:t>
            </a:r>
          </a:p>
          <a:p>
            <a:pPr algn="ctr">
              <a:defRPr/>
            </a:pPr>
            <a:endParaRPr lang="ru-RU" sz="24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1714480" y="5786454"/>
            <a:ext cx="5643602" cy="92869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28575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>
              <a:defRPr/>
            </a:pPr>
            <a:endParaRPr lang="ru-RU" dirty="0">
              <a:cs typeface="Arial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C00000"/>
                </a:solidFill>
              </a:rPr>
              <a:t>«Компетентности к обновлению </a:t>
            </a:r>
          </a:p>
          <a:p>
            <a:pPr algn="ctr">
              <a:defRPr/>
            </a:pPr>
            <a:r>
              <a:rPr lang="ru-RU" dirty="0">
                <a:solidFill>
                  <a:srgbClr val="C00000"/>
                </a:solidFill>
              </a:rPr>
              <a:t>компетенций» и мотивация к обучению </a:t>
            </a:r>
          </a:p>
          <a:p>
            <a:pPr algn="ctr">
              <a:defRPr/>
            </a:pPr>
            <a:r>
              <a:rPr lang="ru-RU" dirty="0">
                <a:solidFill>
                  <a:srgbClr val="C00000"/>
                </a:solidFill>
              </a:rPr>
              <a:t>на разных этапах развития личности обучающихся</a:t>
            </a:r>
          </a:p>
          <a:p>
            <a:pPr algn="ctr">
              <a:defRPr/>
            </a:pPr>
            <a:endParaRPr lang="ru-RU" sz="2400" dirty="0">
              <a:cs typeface="Arial" charset="0"/>
            </a:endParaRPr>
          </a:p>
        </p:txBody>
      </p:sp>
      <p:sp>
        <p:nvSpPr>
          <p:cNvPr id="19" name="Стрелка углом 18"/>
          <p:cNvSpPr/>
          <p:nvPr/>
        </p:nvSpPr>
        <p:spPr>
          <a:xfrm rot="5400000">
            <a:off x="3217069" y="2855119"/>
            <a:ext cx="639762" cy="1644650"/>
          </a:xfrm>
          <a:prstGeom prst="bentArrow">
            <a:avLst/>
          </a:prstGeom>
          <a:noFill/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20" name="Стрелка углом 19"/>
          <p:cNvSpPr/>
          <p:nvPr/>
        </p:nvSpPr>
        <p:spPr>
          <a:xfrm rot="5400000" flipV="1">
            <a:off x="5288757" y="2855119"/>
            <a:ext cx="639762" cy="1644650"/>
          </a:xfrm>
          <a:prstGeom prst="bentArrow">
            <a:avLst/>
          </a:prstGeom>
          <a:noFill/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pic>
        <p:nvPicPr>
          <p:cNvPr id="17427" name="Picture 3" descr="F:\шк.картинки\дума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42875"/>
            <a:ext cx="100965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8" name="Picture 11" descr="j03012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38" y="142875"/>
            <a:ext cx="1227137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цветная птиц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6324600"/>
            <a:ext cx="381000" cy="381000"/>
          </a:xfrm>
          <a:prstGeom prst="rect">
            <a:avLst/>
          </a:prstGeom>
          <a:noFill/>
          <a:effectLst>
            <a:outerShdw dist="17961" dir="2700000" algn="ctr" rotWithShape="0">
              <a:srgbClr val="660033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gray">
          <a:xfrm>
            <a:off x="179388" y="260350"/>
            <a:ext cx="5400675" cy="10810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0" scaled="0"/>
          </a:gradFill>
          <a:ln w="38100" algn="ctr">
            <a:solidFill>
              <a:srgbClr val="FF3300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Понятие УУД</a:t>
            </a:r>
            <a:endParaRPr lang="en-US" sz="36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50825" y="1989138"/>
            <a:ext cx="4197350" cy="3916362"/>
            <a:chOff x="672" y="1421"/>
            <a:chExt cx="2130" cy="1891"/>
          </a:xfrm>
        </p:grpSpPr>
        <p:sp>
          <p:nvSpPr>
            <p:cNvPr id="4" name="AutoShape 3"/>
            <p:cNvSpPr>
              <a:spLocks noChangeArrowheads="1"/>
            </p:cNvSpPr>
            <p:nvPr/>
          </p:nvSpPr>
          <p:spPr bwMode="gray">
            <a:xfrm>
              <a:off x="672" y="1769"/>
              <a:ext cx="2112" cy="1543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tint val="0"/>
                    <a:invGamma/>
                  </a:srgbClr>
                </a:gs>
              </a:gsLst>
              <a:lin ang="18900000" scaled="1"/>
            </a:gradFill>
            <a:ln w="50800">
              <a:solidFill>
                <a:srgbClr val="7099E2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489" y="1421"/>
              <a:ext cx="313" cy="880"/>
              <a:chOff x="2489" y="1421"/>
              <a:chExt cx="313" cy="880"/>
            </a:xfrm>
          </p:grpSpPr>
          <p:sp>
            <p:nvSpPr>
              <p:cNvPr id="6" name="Freeform 5"/>
              <p:cNvSpPr>
                <a:spLocks/>
              </p:cNvSpPr>
              <p:nvPr/>
            </p:nvSpPr>
            <p:spPr bwMode="gray">
              <a:xfrm>
                <a:off x="2572" y="1421"/>
                <a:ext cx="151" cy="153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61" y="3"/>
                  </a:cxn>
                  <a:cxn ang="0">
                    <a:pos x="186" y="12"/>
                  </a:cxn>
                  <a:cxn ang="0">
                    <a:pos x="209" y="25"/>
                  </a:cxn>
                  <a:cxn ang="0">
                    <a:pos x="228" y="42"/>
                  </a:cxn>
                  <a:cxn ang="0">
                    <a:pos x="245" y="64"/>
                  </a:cxn>
                  <a:cxn ang="0">
                    <a:pos x="257" y="88"/>
                  </a:cxn>
                  <a:cxn ang="0">
                    <a:pos x="265" y="116"/>
                  </a:cxn>
                  <a:cxn ang="0">
                    <a:pos x="267" y="146"/>
                  </a:cxn>
                  <a:cxn ang="0">
                    <a:pos x="265" y="175"/>
                  </a:cxn>
                  <a:cxn ang="0">
                    <a:pos x="257" y="203"/>
                  </a:cxn>
                  <a:cxn ang="0">
                    <a:pos x="245" y="227"/>
                  </a:cxn>
                  <a:cxn ang="0">
                    <a:pos x="228" y="249"/>
                  </a:cxn>
                  <a:cxn ang="0">
                    <a:pos x="209" y="267"/>
                  </a:cxn>
                  <a:cxn ang="0">
                    <a:pos x="186" y="281"/>
                  </a:cxn>
                  <a:cxn ang="0">
                    <a:pos x="161" y="289"/>
                  </a:cxn>
                  <a:cxn ang="0">
                    <a:pos x="133" y="292"/>
                  </a:cxn>
                  <a:cxn ang="0">
                    <a:pos x="103" y="288"/>
                  </a:cxn>
                  <a:cxn ang="0">
                    <a:pos x="75" y="277"/>
                  </a:cxn>
                  <a:cxn ang="0">
                    <a:pos x="51" y="260"/>
                  </a:cxn>
                  <a:cxn ang="0">
                    <a:pos x="29" y="237"/>
                  </a:cxn>
                  <a:cxn ang="0">
                    <a:pos x="13" y="210"/>
                  </a:cxn>
                  <a:cxn ang="0">
                    <a:pos x="4" y="178"/>
                  </a:cxn>
                  <a:cxn ang="0">
                    <a:pos x="0" y="146"/>
                  </a:cxn>
                  <a:cxn ang="0">
                    <a:pos x="4" y="113"/>
                  </a:cxn>
                  <a:cxn ang="0">
                    <a:pos x="13" y="81"/>
                  </a:cxn>
                  <a:cxn ang="0">
                    <a:pos x="29" y="54"/>
                  </a:cxn>
                  <a:cxn ang="0">
                    <a:pos x="51" y="32"/>
                  </a:cxn>
                  <a:cxn ang="0">
                    <a:pos x="75" y="14"/>
                  </a:cxn>
                  <a:cxn ang="0">
                    <a:pos x="103" y="3"/>
                  </a:cxn>
                  <a:cxn ang="0">
                    <a:pos x="133" y="0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7099E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7" name="Freeform 6"/>
              <p:cNvSpPr>
                <a:spLocks/>
              </p:cNvSpPr>
              <p:nvPr/>
            </p:nvSpPr>
            <p:spPr bwMode="gray">
              <a:xfrm>
                <a:off x="2489" y="1625"/>
                <a:ext cx="313" cy="676"/>
              </a:xfrm>
              <a:custGeom>
                <a:avLst/>
                <a:gdLst/>
                <a:ahLst/>
                <a:cxnLst>
                  <a:cxn ang="0">
                    <a:pos x="72" y="5"/>
                  </a:cxn>
                  <a:cxn ang="0">
                    <a:pos x="30" y="32"/>
                  </a:cxn>
                  <a:cxn ang="0">
                    <a:pos x="4" y="75"/>
                  </a:cxn>
                  <a:cxn ang="0">
                    <a:pos x="0" y="509"/>
                  </a:cxn>
                  <a:cxn ang="0">
                    <a:pos x="1" y="516"/>
                  </a:cxn>
                  <a:cxn ang="0">
                    <a:pos x="9" y="533"/>
                  </a:cxn>
                  <a:cxn ang="0">
                    <a:pos x="26" y="550"/>
                  </a:cxn>
                  <a:cxn ang="0">
                    <a:pos x="56" y="557"/>
                  </a:cxn>
                  <a:cxn ang="0">
                    <a:pos x="84" y="551"/>
                  </a:cxn>
                  <a:cxn ang="0">
                    <a:pos x="100" y="534"/>
                  </a:cxn>
                  <a:cxn ang="0">
                    <a:pos x="106" y="516"/>
                  </a:cxn>
                  <a:cxn ang="0">
                    <a:pos x="108" y="503"/>
                  </a:cxn>
                  <a:cxn ang="0">
                    <a:pos x="108" y="166"/>
                  </a:cxn>
                  <a:cxn ang="0">
                    <a:pos x="135" y="1066"/>
                  </a:cxn>
                  <a:cxn ang="0">
                    <a:pos x="138" y="1073"/>
                  </a:cxn>
                  <a:cxn ang="0">
                    <a:pos x="151" y="1089"/>
                  </a:cxn>
                  <a:cxn ang="0">
                    <a:pos x="174" y="1105"/>
                  </a:cxn>
                  <a:cxn ang="0">
                    <a:pos x="199" y="1111"/>
                  </a:cxn>
                  <a:cxn ang="0">
                    <a:pos x="227" y="1110"/>
                  </a:cxn>
                  <a:cxn ang="0">
                    <a:pos x="255" y="1097"/>
                  </a:cxn>
                  <a:cxn ang="0">
                    <a:pos x="272" y="1080"/>
                  </a:cxn>
                  <a:cxn ang="0">
                    <a:pos x="278" y="1068"/>
                  </a:cxn>
                  <a:cxn ang="0">
                    <a:pos x="279" y="499"/>
                  </a:cxn>
                  <a:cxn ang="0">
                    <a:pos x="302" y="503"/>
                  </a:cxn>
                  <a:cxn ang="0">
                    <a:pos x="302" y="534"/>
                  </a:cxn>
                  <a:cxn ang="0">
                    <a:pos x="304" y="590"/>
                  </a:cxn>
                  <a:cxn ang="0">
                    <a:pos x="304" y="664"/>
                  </a:cxn>
                  <a:cxn ang="0">
                    <a:pos x="304" y="750"/>
                  </a:cxn>
                  <a:cxn ang="0">
                    <a:pos x="304" y="838"/>
                  </a:cxn>
                  <a:cxn ang="0">
                    <a:pos x="305" y="926"/>
                  </a:cxn>
                  <a:cxn ang="0">
                    <a:pos x="305" y="1004"/>
                  </a:cxn>
                  <a:cxn ang="0">
                    <a:pos x="305" y="1066"/>
                  </a:cxn>
                  <a:cxn ang="0">
                    <a:pos x="306" y="1073"/>
                  </a:cxn>
                  <a:cxn ang="0">
                    <a:pos x="315" y="1088"/>
                  </a:cxn>
                  <a:cxn ang="0">
                    <a:pos x="335" y="1103"/>
                  </a:cxn>
                  <a:cxn ang="0">
                    <a:pos x="372" y="1111"/>
                  </a:cxn>
                  <a:cxn ang="0">
                    <a:pos x="408" y="1103"/>
                  </a:cxn>
                  <a:cxn ang="0">
                    <a:pos x="429" y="1089"/>
                  </a:cxn>
                  <a:cxn ang="0">
                    <a:pos x="437" y="1073"/>
                  </a:cxn>
                  <a:cxn ang="0">
                    <a:pos x="438" y="1067"/>
                  </a:cxn>
                  <a:cxn ang="0">
                    <a:pos x="466" y="166"/>
                  </a:cxn>
                  <a:cxn ang="0">
                    <a:pos x="468" y="503"/>
                  </a:cxn>
                  <a:cxn ang="0">
                    <a:pos x="472" y="517"/>
                  </a:cxn>
                  <a:cxn ang="0">
                    <a:pos x="483" y="537"/>
                  </a:cxn>
                  <a:cxn ang="0">
                    <a:pos x="505" y="551"/>
                  </a:cxn>
                  <a:cxn ang="0">
                    <a:pos x="536" y="551"/>
                  </a:cxn>
                  <a:cxn ang="0">
                    <a:pos x="557" y="537"/>
                  </a:cxn>
                  <a:cxn ang="0">
                    <a:pos x="570" y="517"/>
                  </a:cxn>
                  <a:cxn ang="0">
                    <a:pos x="573" y="508"/>
                  </a:cxn>
                  <a:cxn ang="0">
                    <a:pos x="572" y="68"/>
                  </a:cxn>
                  <a:cxn ang="0">
                    <a:pos x="546" y="28"/>
                  </a:cxn>
                  <a:cxn ang="0">
                    <a:pos x="506" y="4"/>
                  </a:cxn>
                  <a:cxn ang="0">
                    <a:pos x="94" y="0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7099E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4572000" y="2060575"/>
            <a:ext cx="4319588" cy="5040313"/>
            <a:chOff x="2842" y="1421"/>
            <a:chExt cx="2164" cy="2497"/>
          </a:xfrm>
        </p:grpSpPr>
        <p:sp>
          <p:nvSpPr>
            <p:cNvPr id="9" name="AutoShape 10"/>
            <p:cNvSpPr>
              <a:spLocks noChangeArrowheads="1"/>
            </p:cNvSpPr>
            <p:nvPr/>
          </p:nvSpPr>
          <p:spPr bwMode="gray">
            <a:xfrm>
              <a:off x="2894" y="1747"/>
              <a:ext cx="2112" cy="1595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D8F4BE">
                    <a:gamma/>
                    <a:tint val="0"/>
                    <a:invGamma/>
                  </a:srgbClr>
                </a:gs>
                <a:gs pos="100000">
                  <a:srgbClr val="D8F4BE"/>
                </a:gs>
              </a:gsLst>
              <a:lin ang="2700000" scaled="1"/>
            </a:gradFill>
            <a:ln w="50800">
              <a:solidFill>
                <a:srgbClr val="44988C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441" name="Text Box 11"/>
            <p:cNvSpPr txBox="1">
              <a:spLocks noChangeArrowheads="1"/>
            </p:cNvSpPr>
            <p:nvPr/>
          </p:nvSpPr>
          <p:spPr bwMode="gray">
            <a:xfrm>
              <a:off x="2878" y="1820"/>
              <a:ext cx="2090" cy="20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ru-RU" sz="2000">
                  <a:solidFill>
                    <a:srgbClr val="000066"/>
                  </a:solidFill>
                  <a:latin typeface="Calibri" pitchFamily="34" charset="0"/>
                </a:rPr>
                <a:t>совокупность действий </a:t>
              </a:r>
            </a:p>
            <a:p>
              <a:pPr algn="r"/>
              <a:r>
                <a:rPr lang="ru-RU" sz="2000">
                  <a:solidFill>
                    <a:srgbClr val="000066"/>
                  </a:solidFill>
                  <a:latin typeface="Calibri" pitchFamily="34" charset="0"/>
                </a:rPr>
                <a:t>учащегося, обеспечивающих социальную компетентность, способность к самостоятельному усвоению новых знаний и умений, включая организацию этого процесса, культурную идентичность и толерантность</a:t>
              </a:r>
              <a:r>
                <a:rPr lang="ru-RU" sz="2000">
                  <a:latin typeface="Calibri" pitchFamily="34" charset="0"/>
                </a:rPr>
                <a:t>.</a:t>
              </a:r>
            </a:p>
            <a:p>
              <a:endParaRPr lang="ru-RU" sz="2400">
                <a:solidFill>
                  <a:srgbClr val="006666"/>
                </a:solidFill>
                <a:latin typeface="Calibri" pitchFamily="34" charset="0"/>
              </a:endParaRPr>
            </a:p>
            <a:p>
              <a:endParaRPr lang="ru-RU" sz="2400">
                <a:solidFill>
                  <a:srgbClr val="006666"/>
                </a:solidFill>
                <a:latin typeface="Calibri" pitchFamily="34" charset="0"/>
              </a:endParaRPr>
            </a:p>
            <a:p>
              <a:endParaRPr lang="ru-RU" sz="2400">
                <a:solidFill>
                  <a:srgbClr val="000000"/>
                </a:solidFill>
                <a:latin typeface="Calibri" pitchFamily="34" charset="0"/>
              </a:endParaRPr>
            </a:p>
            <a:p>
              <a:endParaRPr lang="ru-RU" sz="2400">
                <a:solidFill>
                  <a:srgbClr val="000000"/>
                </a:solidFill>
                <a:latin typeface="Calibri" pitchFamily="34" charset="0"/>
              </a:endParaRPr>
            </a:p>
            <a:p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842" y="1421"/>
              <a:ext cx="342" cy="867"/>
              <a:chOff x="2842" y="1421"/>
              <a:chExt cx="342" cy="867"/>
            </a:xfrm>
          </p:grpSpPr>
          <p:sp>
            <p:nvSpPr>
              <p:cNvPr id="12" name="Freeform 13"/>
              <p:cNvSpPr>
                <a:spLocks/>
              </p:cNvSpPr>
              <p:nvPr/>
            </p:nvSpPr>
            <p:spPr bwMode="gray">
              <a:xfrm>
                <a:off x="2914" y="1421"/>
                <a:ext cx="153" cy="153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61" y="3"/>
                  </a:cxn>
                  <a:cxn ang="0">
                    <a:pos x="186" y="12"/>
                  </a:cxn>
                  <a:cxn ang="0">
                    <a:pos x="209" y="25"/>
                  </a:cxn>
                  <a:cxn ang="0">
                    <a:pos x="228" y="42"/>
                  </a:cxn>
                  <a:cxn ang="0">
                    <a:pos x="245" y="64"/>
                  </a:cxn>
                  <a:cxn ang="0">
                    <a:pos x="257" y="88"/>
                  </a:cxn>
                  <a:cxn ang="0">
                    <a:pos x="265" y="116"/>
                  </a:cxn>
                  <a:cxn ang="0">
                    <a:pos x="267" y="146"/>
                  </a:cxn>
                  <a:cxn ang="0">
                    <a:pos x="265" y="175"/>
                  </a:cxn>
                  <a:cxn ang="0">
                    <a:pos x="257" y="203"/>
                  </a:cxn>
                  <a:cxn ang="0">
                    <a:pos x="245" y="227"/>
                  </a:cxn>
                  <a:cxn ang="0">
                    <a:pos x="228" y="249"/>
                  </a:cxn>
                  <a:cxn ang="0">
                    <a:pos x="209" y="267"/>
                  </a:cxn>
                  <a:cxn ang="0">
                    <a:pos x="186" y="281"/>
                  </a:cxn>
                  <a:cxn ang="0">
                    <a:pos x="161" y="289"/>
                  </a:cxn>
                  <a:cxn ang="0">
                    <a:pos x="133" y="292"/>
                  </a:cxn>
                  <a:cxn ang="0">
                    <a:pos x="103" y="288"/>
                  </a:cxn>
                  <a:cxn ang="0">
                    <a:pos x="75" y="277"/>
                  </a:cxn>
                  <a:cxn ang="0">
                    <a:pos x="51" y="260"/>
                  </a:cxn>
                  <a:cxn ang="0">
                    <a:pos x="29" y="237"/>
                  </a:cxn>
                  <a:cxn ang="0">
                    <a:pos x="13" y="210"/>
                  </a:cxn>
                  <a:cxn ang="0">
                    <a:pos x="4" y="178"/>
                  </a:cxn>
                  <a:cxn ang="0">
                    <a:pos x="0" y="146"/>
                  </a:cxn>
                  <a:cxn ang="0">
                    <a:pos x="4" y="113"/>
                  </a:cxn>
                  <a:cxn ang="0">
                    <a:pos x="13" y="81"/>
                  </a:cxn>
                  <a:cxn ang="0">
                    <a:pos x="29" y="54"/>
                  </a:cxn>
                  <a:cxn ang="0">
                    <a:pos x="51" y="32"/>
                  </a:cxn>
                  <a:cxn ang="0">
                    <a:pos x="75" y="14"/>
                  </a:cxn>
                  <a:cxn ang="0">
                    <a:pos x="103" y="3"/>
                  </a:cxn>
                  <a:cxn ang="0">
                    <a:pos x="133" y="0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44988C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gray">
              <a:xfrm>
                <a:off x="2842" y="1612"/>
                <a:ext cx="342" cy="676"/>
              </a:xfrm>
              <a:custGeom>
                <a:avLst/>
                <a:gdLst/>
                <a:ahLst/>
                <a:cxnLst>
                  <a:cxn ang="0">
                    <a:pos x="72" y="5"/>
                  </a:cxn>
                  <a:cxn ang="0">
                    <a:pos x="30" y="32"/>
                  </a:cxn>
                  <a:cxn ang="0">
                    <a:pos x="4" y="75"/>
                  </a:cxn>
                  <a:cxn ang="0">
                    <a:pos x="0" y="509"/>
                  </a:cxn>
                  <a:cxn ang="0">
                    <a:pos x="1" y="516"/>
                  </a:cxn>
                  <a:cxn ang="0">
                    <a:pos x="9" y="533"/>
                  </a:cxn>
                  <a:cxn ang="0">
                    <a:pos x="26" y="550"/>
                  </a:cxn>
                  <a:cxn ang="0">
                    <a:pos x="56" y="557"/>
                  </a:cxn>
                  <a:cxn ang="0">
                    <a:pos x="84" y="551"/>
                  </a:cxn>
                  <a:cxn ang="0">
                    <a:pos x="100" y="534"/>
                  </a:cxn>
                  <a:cxn ang="0">
                    <a:pos x="106" y="516"/>
                  </a:cxn>
                  <a:cxn ang="0">
                    <a:pos x="108" y="503"/>
                  </a:cxn>
                  <a:cxn ang="0">
                    <a:pos x="108" y="166"/>
                  </a:cxn>
                  <a:cxn ang="0">
                    <a:pos x="135" y="1066"/>
                  </a:cxn>
                  <a:cxn ang="0">
                    <a:pos x="138" y="1073"/>
                  </a:cxn>
                  <a:cxn ang="0">
                    <a:pos x="151" y="1089"/>
                  </a:cxn>
                  <a:cxn ang="0">
                    <a:pos x="174" y="1105"/>
                  </a:cxn>
                  <a:cxn ang="0">
                    <a:pos x="199" y="1111"/>
                  </a:cxn>
                  <a:cxn ang="0">
                    <a:pos x="227" y="1110"/>
                  </a:cxn>
                  <a:cxn ang="0">
                    <a:pos x="255" y="1097"/>
                  </a:cxn>
                  <a:cxn ang="0">
                    <a:pos x="272" y="1080"/>
                  </a:cxn>
                  <a:cxn ang="0">
                    <a:pos x="278" y="1068"/>
                  </a:cxn>
                  <a:cxn ang="0">
                    <a:pos x="279" y="499"/>
                  </a:cxn>
                  <a:cxn ang="0">
                    <a:pos x="302" y="503"/>
                  </a:cxn>
                  <a:cxn ang="0">
                    <a:pos x="302" y="534"/>
                  </a:cxn>
                  <a:cxn ang="0">
                    <a:pos x="304" y="590"/>
                  </a:cxn>
                  <a:cxn ang="0">
                    <a:pos x="304" y="664"/>
                  </a:cxn>
                  <a:cxn ang="0">
                    <a:pos x="304" y="750"/>
                  </a:cxn>
                  <a:cxn ang="0">
                    <a:pos x="304" y="838"/>
                  </a:cxn>
                  <a:cxn ang="0">
                    <a:pos x="305" y="926"/>
                  </a:cxn>
                  <a:cxn ang="0">
                    <a:pos x="305" y="1004"/>
                  </a:cxn>
                  <a:cxn ang="0">
                    <a:pos x="305" y="1066"/>
                  </a:cxn>
                  <a:cxn ang="0">
                    <a:pos x="306" y="1073"/>
                  </a:cxn>
                  <a:cxn ang="0">
                    <a:pos x="315" y="1088"/>
                  </a:cxn>
                  <a:cxn ang="0">
                    <a:pos x="335" y="1103"/>
                  </a:cxn>
                  <a:cxn ang="0">
                    <a:pos x="372" y="1111"/>
                  </a:cxn>
                  <a:cxn ang="0">
                    <a:pos x="408" y="1103"/>
                  </a:cxn>
                  <a:cxn ang="0">
                    <a:pos x="429" y="1089"/>
                  </a:cxn>
                  <a:cxn ang="0">
                    <a:pos x="437" y="1073"/>
                  </a:cxn>
                  <a:cxn ang="0">
                    <a:pos x="438" y="1067"/>
                  </a:cxn>
                  <a:cxn ang="0">
                    <a:pos x="466" y="166"/>
                  </a:cxn>
                  <a:cxn ang="0">
                    <a:pos x="468" y="503"/>
                  </a:cxn>
                  <a:cxn ang="0">
                    <a:pos x="472" y="517"/>
                  </a:cxn>
                  <a:cxn ang="0">
                    <a:pos x="483" y="537"/>
                  </a:cxn>
                  <a:cxn ang="0">
                    <a:pos x="505" y="551"/>
                  </a:cxn>
                  <a:cxn ang="0">
                    <a:pos x="536" y="551"/>
                  </a:cxn>
                  <a:cxn ang="0">
                    <a:pos x="557" y="537"/>
                  </a:cxn>
                  <a:cxn ang="0">
                    <a:pos x="570" y="517"/>
                  </a:cxn>
                  <a:cxn ang="0">
                    <a:pos x="573" y="508"/>
                  </a:cxn>
                  <a:cxn ang="0">
                    <a:pos x="572" y="68"/>
                  </a:cxn>
                  <a:cxn ang="0">
                    <a:pos x="546" y="28"/>
                  </a:cxn>
                  <a:cxn ang="0">
                    <a:pos x="506" y="4"/>
                  </a:cxn>
                  <a:cxn ang="0">
                    <a:pos x="94" y="0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44988C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18437" name="Text Box 8"/>
          <p:cNvSpPr txBox="1">
            <a:spLocks noChangeArrowheads="1"/>
          </p:cNvSpPr>
          <p:nvPr/>
        </p:nvSpPr>
        <p:spPr bwMode="gray">
          <a:xfrm>
            <a:off x="395288" y="2852738"/>
            <a:ext cx="3816350" cy="3200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FF3300"/>
                </a:solidFill>
                <a:latin typeface="Calibri" pitchFamily="34" charset="0"/>
              </a:rPr>
              <a:t>умение учиться</a:t>
            </a:r>
            <a:r>
              <a:rPr lang="ru-RU" sz="2000">
                <a:solidFill>
                  <a:srgbClr val="000066"/>
                </a:solidFill>
                <a:latin typeface="Calibri" pitchFamily="34" charset="0"/>
              </a:rPr>
              <a:t>, т.·е. способность субъекта к саморазвитию и самосовершенствованию путём сознательного и активного присвоения нового социального опыта.</a:t>
            </a:r>
          </a:p>
          <a:p>
            <a:endParaRPr lang="ru-RU" sz="2400">
              <a:solidFill>
                <a:srgbClr val="000066"/>
              </a:solidFill>
              <a:latin typeface="Calibri" pitchFamily="34" charset="0"/>
            </a:endParaRPr>
          </a:p>
          <a:p>
            <a:endParaRPr lang="ru-RU" sz="2400">
              <a:solidFill>
                <a:srgbClr val="000000"/>
              </a:solidFill>
              <a:latin typeface="Calibri" pitchFamily="34" charset="0"/>
            </a:endParaRPr>
          </a:p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843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60350"/>
            <a:ext cx="3143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цветная птиц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6324600"/>
            <a:ext cx="381000" cy="381000"/>
          </a:xfrm>
          <a:prstGeom prst="rect">
            <a:avLst/>
          </a:prstGeom>
          <a:noFill/>
          <a:effectLst>
            <a:outerShdw dist="17961" dir="2700000" algn="ctr" rotWithShape="0">
              <a:srgbClr val="660033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457200" y="-266700"/>
            <a:ext cx="7570788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ru-RU" sz="4800" b="1">
                <a:solidFill>
                  <a:srgbClr val="000000"/>
                </a:solidFill>
                <a:latin typeface="Calibri" pitchFamily="32" charset="0"/>
              </a:rPr>
            </a:br>
            <a:r>
              <a:rPr lang="ru-RU" sz="4800" b="1">
                <a:solidFill>
                  <a:srgbClr val="C00000"/>
                </a:solidFill>
                <a:latin typeface="Monotype Corsiva" pitchFamily="64" charset="0"/>
              </a:rPr>
              <a:t>Условия развития УУД </a:t>
            </a:r>
            <a:br>
              <a:rPr lang="ru-RU" sz="4800" b="1">
                <a:solidFill>
                  <a:srgbClr val="C00000"/>
                </a:solidFill>
                <a:latin typeface="Monotype Corsiva" pitchFamily="64" charset="0"/>
              </a:rPr>
            </a:br>
            <a:endParaRPr lang="ru-RU" sz="4800" b="1">
              <a:solidFill>
                <a:srgbClr val="C00000"/>
              </a:solidFill>
              <a:latin typeface="Monotype Corsiva" pitchFamily="64" charset="0"/>
            </a:endParaRPr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250825" y="3068638"/>
            <a:ext cx="1655763" cy="398462"/>
          </a:xfrm>
          <a:prstGeom prst="rect">
            <a:avLst/>
          </a:prstGeom>
          <a:noFill/>
          <a:ln w="936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A50021"/>
                </a:solidFill>
              </a:rPr>
              <a:t>цель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50825" y="5084763"/>
            <a:ext cx="1655763" cy="398462"/>
          </a:xfrm>
          <a:prstGeom prst="rect">
            <a:avLst/>
          </a:prstGeom>
          <a:noFill/>
          <a:ln w="936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A50021"/>
                </a:solidFill>
              </a:rPr>
              <a:t>методика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28600" y="3962400"/>
            <a:ext cx="1655763" cy="398463"/>
          </a:xfrm>
          <a:prstGeom prst="rect">
            <a:avLst/>
          </a:prstGeom>
          <a:noFill/>
          <a:ln w="936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A50021"/>
                </a:solidFill>
              </a:rPr>
              <a:t>текст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2281238" y="2895600"/>
            <a:ext cx="2139950" cy="642938"/>
          </a:xfrm>
          <a:prstGeom prst="rect">
            <a:avLst/>
          </a:prstGeom>
          <a:solidFill>
            <a:srgbClr val="E6B9B8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Передача готовых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знаний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2292350" y="3860800"/>
            <a:ext cx="2681288" cy="917575"/>
          </a:xfrm>
          <a:prstGeom prst="rect">
            <a:avLst/>
          </a:prstGeom>
          <a:solidFill>
            <a:srgbClr val="E6B9B8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Объяснить все так,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чтобы ученик запомнил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и пересказал знания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2278063" y="5060950"/>
            <a:ext cx="3113087" cy="917575"/>
          </a:xfrm>
          <a:prstGeom prst="rect">
            <a:avLst/>
          </a:prstGeom>
          <a:solidFill>
            <a:srgbClr val="E6B9B8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Репродуктивные вопросы –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повторение и запоминание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чужих мыслей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2209800" y="1752600"/>
            <a:ext cx="2520950" cy="825500"/>
          </a:xfrm>
          <a:prstGeom prst="rect">
            <a:avLst/>
          </a:prstGeom>
          <a:solidFill>
            <a:srgbClr val="C0504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Необходимо исключить</a:t>
            </a: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5929313" y="1714500"/>
            <a:ext cx="2520950" cy="825500"/>
          </a:xfrm>
          <a:prstGeom prst="rect">
            <a:avLst/>
          </a:prstGeom>
          <a:solidFill>
            <a:srgbClr val="C0504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Нужно стремиться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5951538" y="2973388"/>
            <a:ext cx="2311400" cy="642937"/>
          </a:xfrm>
          <a:prstGeom prst="rect">
            <a:avLst/>
          </a:prstGeom>
          <a:solidFill>
            <a:srgbClr val="E6B9B8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Развитие умений по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применению знаний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5940425" y="3714750"/>
            <a:ext cx="2660650" cy="1190625"/>
          </a:xfrm>
          <a:prstGeom prst="rect">
            <a:avLst/>
          </a:prstGeom>
          <a:solidFill>
            <a:srgbClr val="E6B9B8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Учитель-режиссер.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Ученик сам открывает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новые знания через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содержание УМК.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5943600" y="5086350"/>
            <a:ext cx="3200400" cy="1247775"/>
          </a:xfrm>
          <a:prstGeom prst="rect">
            <a:avLst/>
          </a:prstGeom>
          <a:solidFill>
            <a:srgbClr val="E6B9B8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Продуктивные задания – </a:t>
            </a:r>
          </a:p>
          <a:p>
            <a:pPr algn="ctr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получение нового продукта – своего вывода, оценки. Применение знаний в новых условиях. Перенос знаний.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-19050"/>
            <a:ext cx="9182100" cy="688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3360738" y="4143375"/>
            <a:ext cx="522287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6000" b="0" i="0">
                <a:solidFill>
                  <a:srgbClr val="0066FF"/>
                </a:solidFill>
                <a:latin typeface="Impact" pitchFamily="34" charset="0"/>
              </a:rPr>
              <a:t>У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4216400" y="4000500"/>
            <a:ext cx="523875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6000" i="0">
                <a:solidFill>
                  <a:srgbClr val="00B050"/>
                </a:solidFill>
                <a:latin typeface="Impact" pitchFamily="34" charset="0"/>
              </a:rPr>
              <a:t>У</a:t>
            </a: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5218113" y="4143375"/>
            <a:ext cx="579437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4800" i="0">
                <a:solidFill>
                  <a:srgbClr val="C00000"/>
                </a:solidFill>
                <a:latin typeface="Impact" pitchFamily="34" charset="0"/>
              </a:rPr>
              <a:t>Д</a:t>
            </a:r>
          </a:p>
        </p:txBody>
      </p:sp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500063"/>
            <a:ext cx="2166938" cy="1936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4786313"/>
            <a:ext cx="1600200" cy="157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4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50" y="4572000"/>
            <a:ext cx="1704975" cy="1704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5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5" y="214313"/>
            <a:ext cx="1368425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684213" y="404813"/>
            <a:ext cx="4338637" cy="1901825"/>
            <a:chOff x="2331715" y="0"/>
            <a:chExt cx="4339865" cy="1902023"/>
          </a:xfrm>
        </p:grpSpPr>
        <p:sp>
          <p:nvSpPr>
            <p:cNvPr id="9" name="Овал 8"/>
            <p:cNvSpPr/>
            <p:nvPr/>
          </p:nvSpPr>
          <p:spPr>
            <a:xfrm>
              <a:off x="2331715" y="0"/>
              <a:ext cx="4339865" cy="1902023"/>
            </a:xfrm>
            <a:prstGeom prst="ellipse">
              <a:avLst/>
            </a:prstGeom>
            <a:gradFill rotWithShape="0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Овал 4"/>
            <p:cNvSpPr/>
            <p:nvPr/>
          </p:nvSpPr>
          <p:spPr>
            <a:xfrm>
              <a:off x="2966895" y="277841"/>
              <a:ext cx="3069506" cy="13463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30480" tIns="30480" rIns="30480" bIns="3048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>
                  <a:solidFill>
                    <a:srgbClr val="FF0000"/>
                  </a:solidFill>
                  <a:cs typeface="Times New Roman" pitchFamily="18" charset="0"/>
                </a:rPr>
                <a:t>ЛИЧНОСТНЫЕ</a:t>
              </a:r>
            </a:p>
          </p:txBody>
        </p:sp>
      </p:grp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84213" y="2636838"/>
            <a:ext cx="7920037" cy="36004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6088" indent="-446088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>
                <a:solidFill>
                  <a:srgbClr val="3333FF"/>
                </a:solidFill>
                <a:latin typeface="+mn-lt"/>
              </a:rPr>
              <a:t>внутренняя позиция;</a:t>
            </a:r>
          </a:p>
          <a:p>
            <a:pPr marL="446088" indent="-446088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>
                <a:solidFill>
                  <a:srgbClr val="3333FF"/>
                </a:solidFill>
                <a:latin typeface="+mn-lt"/>
              </a:rPr>
              <a:t>мотивация;</a:t>
            </a:r>
          </a:p>
          <a:p>
            <a:pPr marL="446088" indent="-446088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>
                <a:solidFill>
                  <a:srgbClr val="3333FF"/>
                </a:solidFill>
                <a:latin typeface="+mn-lt"/>
              </a:rPr>
              <a:t>нравственно-этическая оценка.</a:t>
            </a:r>
            <a:r>
              <a:rPr lang="ru-RU" sz="44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</a:p>
        </p:txBody>
      </p:sp>
      <p:pic>
        <p:nvPicPr>
          <p:cNvPr id="20484" name="Picture 6" descr="C:\Documents and Settings\asvego\Рабочий стол\к презентации\картинки, фото\Портфель (рисунки)\задумался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5013325"/>
            <a:ext cx="21844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188913"/>
            <a:ext cx="3143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цветная птиц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6324600"/>
            <a:ext cx="381000" cy="381000"/>
          </a:xfrm>
          <a:prstGeom prst="rect">
            <a:avLst/>
          </a:prstGeom>
          <a:noFill/>
          <a:effectLst>
            <a:outerShdw dist="17961" dir="2700000" algn="ctr" rotWithShape="0">
              <a:srgbClr val="660033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C00000"/>
                </a:solidFill>
                <a:latin typeface="Monotype Corsiva" pitchFamily="64" charset="0"/>
              </a:rPr>
              <a:t>Личностные УУД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6550" indent="-336550"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проявлять интерес к учебному материалу; </a:t>
            </a:r>
          </a:p>
          <a:p>
            <a:pPr marL="336550" indent="-336550"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понимать значение полученных конкретных знаний в жизни человека;</a:t>
            </a:r>
          </a:p>
          <a:p>
            <a:pPr marL="336550" indent="-336550"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иметь первоначальные представления о знании и незнании;</a:t>
            </a:r>
          </a:p>
          <a:p>
            <a:pPr marL="336550" indent="-336550"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осуществлять оценку работы и ответов одноклассников на основе заданных критериев успешности учебной деятельности.</a:t>
            </a:r>
            <a:r>
              <a:rPr lang="ru-RU" sz="28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</a:p>
          <a:p>
            <a:pPr marL="336550" indent="-336550">
              <a:spcBef>
                <a:spcPts val="700"/>
              </a:spcBef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sz="2800" b="1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79388" y="333375"/>
            <a:ext cx="3960564" cy="2087513"/>
            <a:chOff x="5473817" y="2713039"/>
            <a:chExt cx="3670182" cy="1902023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0" scaled="0"/>
          </a:gradFill>
        </p:grpSpPr>
        <p:sp>
          <p:nvSpPr>
            <p:cNvPr id="3" name="Овал 2"/>
            <p:cNvSpPr/>
            <p:nvPr/>
          </p:nvSpPr>
          <p:spPr>
            <a:xfrm>
              <a:off x="5473817" y="2713039"/>
              <a:ext cx="3670182" cy="1902023"/>
            </a:xfrm>
            <a:prstGeom prst="ellipse">
              <a:avLst/>
            </a:prstGeom>
            <a:grpFill/>
            <a:ln>
              <a:solidFill>
                <a:srgbClr val="3333CC"/>
              </a:solidFill>
            </a:ln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" name="Овал 4"/>
            <p:cNvSpPr/>
            <p:nvPr/>
          </p:nvSpPr>
          <p:spPr>
            <a:xfrm>
              <a:off x="6011962" y="3106041"/>
              <a:ext cx="2598209" cy="1049753"/>
            </a:xfrm>
            <a:prstGeom prst="rect">
              <a:avLst/>
            </a:prstGeom>
            <a:grpFill/>
            <a:ln>
              <a:solidFill>
                <a:srgbClr val="3333C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25400" tIns="25400" rIns="25400" bIns="2540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>
                  <a:solidFill>
                    <a:srgbClr val="00B050"/>
                  </a:solidFill>
                  <a:cs typeface="Times New Roman" pitchFamily="18" charset="0"/>
                </a:rPr>
                <a:t>РЕГУЛЯТИВНЫЕ</a:t>
              </a:r>
            </a:p>
          </p:txBody>
        </p:sp>
      </p:grpSp>
      <p:sp>
        <p:nvSpPr>
          <p:cNvPr id="21507" name="Rectangle 3"/>
          <p:cNvSpPr txBox="1">
            <a:spLocks noChangeArrowheads="1"/>
          </p:cNvSpPr>
          <p:nvPr/>
        </p:nvSpPr>
        <p:spPr bwMode="auto">
          <a:xfrm>
            <a:off x="1763713" y="1844675"/>
            <a:ext cx="69230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3600">
                <a:solidFill>
                  <a:srgbClr val="3333FF"/>
                </a:solidFill>
                <a:latin typeface="Calibri" pitchFamily="34" charset="0"/>
              </a:rPr>
              <a:t>целеполагание;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3600">
                <a:solidFill>
                  <a:srgbClr val="3333FF"/>
                </a:solidFill>
                <a:latin typeface="Calibri" pitchFamily="34" charset="0"/>
              </a:rPr>
              <a:t>планирование;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3600">
                <a:solidFill>
                  <a:srgbClr val="3333FF"/>
                </a:solidFill>
                <a:latin typeface="Calibri" pitchFamily="34" charset="0"/>
              </a:rPr>
              <a:t>прогнозирование;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3600">
                <a:solidFill>
                  <a:srgbClr val="3333FF"/>
                </a:solidFill>
                <a:latin typeface="Calibri" pitchFamily="34" charset="0"/>
              </a:rPr>
              <a:t>контроль;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3600">
                <a:solidFill>
                  <a:srgbClr val="3333FF"/>
                </a:solidFill>
                <a:latin typeface="Calibri" pitchFamily="34" charset="0"/>
              </a:rPr>
              <a:t>коррекция;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3600">
                <a:solidFill>
                  <a:srgbClr val="3333FF"/>
                </a:solidFill>
                <a:latin typeface="Calibri" pitchFamily="34" charset="0"/>
              </a:rPr>
              <a:t>оценка;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3600">
                <a:solidFill>
                  <a:srgbClr val="3333FF"/>
                </a:solidFill>
                <a:latin typeface="Calibri" pitchFamily="34" charset="0"/>
              </a:rPr>
              <a:t>волевая саморегуляция.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3333FF"/>
              </a:solidFill>
              <a:latin typeface="Calibri" pitchFamily="34" charset="0"/>
            </a:endParaRPr>
          </a:p>
        </p:txBody>
      </p:sp>
      <p:pic>
        <p:nvPicPr>
          <p:cNvPr id="21508" name="Picture 7" descr="MEASPR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88" y="3573463"/>
            <a:ext cx="25781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 descr="C:\Documents and Settings\Пользователь\Рабочий стол\рисунки полит\0_5b9b4_920a2974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1484313"/>
            <a:ext cx="176530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5963" y="188913"/>
            <a:ext cx="3143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цветная птиц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8350" y="6308725"/>
            <a:ext cx="381000" cy="381000"/>
          </a:xfrm>
          <a:prstGeom prst="rect">
            <a:avLst/>
          </a:prstGeom>
          <a:noFill/>
          <a:effectLst>
            <a:outerShdw dist="17961" dir="2700000" algn="ctr" rotWithShape="0">
              <a:srgbClr val="660033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C00000"/>
                </a:solidFill>
                <a:latin typeface="Monotype Corsiva" pitchFamily="64" charset="0"/>
              </a:rPr>
              <a:t>Регулятивные УУД</a:t>
            </a: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36550">
              <a:spcBef>
                <a:spcPts val="6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400" b="1" i="1" dirty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Обучающийся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научится:</a:t>
            </a:r>
            <a:endParaRPr lang="ru-RU" sz="2400" b="1" i="1" dirty="0">
              <a:solidFill>
                <a:srgbClr val="C00000"/>
              </a:solidFill>
              <a:latin typeface="Times New Roman" pitchFamily="16" charset="0"/>
              <a:cs typeface="Times New Roman" pitchFamily="16" charset="0"/>
            </a:endParaRPr>
          </a:p>
          <a:p>
            <a:pPr marL="342900" indent="-336550">
              <a:spcBef>
                <a:spcPts val="600"/>
              </a:spcBef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принимать и сохранять учебную задачу;</a:t>
            </a:r>
          </a:p>
          <a:p>
            <a:pPr marL="342900" indent="-336550">
              <a:spcBef>
                <a:spcPts val="600"/>
              </a:spcBef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учитывать выделенные учителем ориентиры действия в учебном материале;</a:t>
            </a:r>
          </a:p>
          <a:p>
            <a:pPr marL="342900" indent="-336550">
              <a:spcBef>
                <a:spcPts val="600"/>
              </a:spcBef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принимать установленные правила в планировании и контроле способа решения;</a:t>
            </a:r>
          </a:p>
          <a:p>
            <a:pPr marL="342900" indent="-336550">
              <a:spcBef>
                <a:spcPts val="600"/>
              </a:spcBef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 сотрудничестве с учителем, классом находить несколько вариантов решения учебной задачи; </a:t>
            </a:r>
          </a:p>
          <a:p>
            <a:pPr marL="342900" indent="-336550">
              <a:spcBef>
                <a:spcPts val="600"/>
              </a:spcBef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осуществлять пошаговый контроль по результату под руководством учителя;</a:t>
            </a:r>
          </a:p>
          <a:p>
            <a:pPr marL="342900" indent="-336550">
              <a:spcBef>
                <a:spcPts val="600"/>
              </a:spcBef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вносить необходимые коррективы в действия на основе принятых правил;</a:t>
            </a:r>
          </a:p>
          <a:p>
            <a:pPr marL="342900" indent="-336550">
              <a:spcBef>
                <a:spcPts val="6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sz="24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00042"/>
            <a:ext cx="8143932" cy="5072097"/>
          </a:xfrm>
        </p:spPr>
        <p:txBody>
          <a:bodyPr>
            <a:normAutofit/>
          </a:bodyPr>
          <a:lstStyle/>
          <a:p>
            <a:r>
              <a:rPr lang="ru-RU" b="1" dirty="0" smtClean="0"/>
              <a:t>«Организация психолого-педагогического сопровождения подготовки и адаптации детей к школьному обучению в период реализации ФГОС»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57200" y="285750"/>
            <a:ext cx="8229600" cy="5840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6550" indent="-336550">
              <a:spcBef>
                <a:spcPts val="6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адекватно воспринимать оценку своей работы учителями, товарищами, другими лицами;</a:t>
            </a:r>
          </a:p>
          <a:p>
            <a:pPr marL="336550" indent="-336550">
              <a:spcBef>
                <a:spcPts val="6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принимать роль в учебном сотрудничестве;</a:t>
            </a:r>
          </a:p>
          <a:p>
            <a:pPr marL="336550" indent="-336550">
              <a:spcBef>
                <a:spcPts val="6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выполнять учебные действия в устной, письменной речи, во внутреннем плане.</a:t>
            </a:r>
          </a:p>
          <a:p>
            <a:pPr marL="336550" indent="-336550">
              <a:spcBef>
                <a:spcPts val="6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контролировать и оценивать свои действия при сотрудничестве с учителем, одноклассниками;</a:t>
            </a:r>
          </a:p>
          <a:p>
            <a:pPr marL="336550" indent="-336550">
              <a:spcBef>
                <a:spcPts val="6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на основе результатов решения практических задач делать теоретические выводы о свойствах изучаемых языковых фактов и явлений в сотрудничестве с учителем и одноклассниками;</a:t>
            </a:r>
          </a:p>
          <a:p>
            <a:pPr marL="336550" indent="-336550">
              <a:spcBef>
                <a:spcPts val="6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самостоятельно адекватно оценивать правильность выполнения действия и вносить необходимые коррективы в исполнение в конце действия</a:t>
            </a:r>
            <a:r>
              <a:rPr lang="ru-RU" sz="2400" i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.</a:t>
            </a:r>
          </a:p>
          <a:p>
            <a:pPr marL="336550" indent="-336550">
              <a:spcBef>
                <a:spcPts val="600"/>
              </a:spcBef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sz="2400" i="1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468313" y="333374"/>
            <a:ext cx="3959671" cy="2015505"/>
            <a:chOff x="0" y="2788404"/>
            <a:chExt cx="3617420" cy="1812343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0" scaled="0"/>
          </a:gradFill>
        </p:grpSpPr>
        <p:sp>
          <p:nvSpPr>
            <p:cNvPr id="4" name="Овал 3"/>
            <p:cNvSpPr/>
            <p:nvPr/>
          </p:nvSpPr>
          <p:spPr>
            <a:xfrm>
              <a:off x="0" y="2788404"/>
              <a:ext cx="3617420" cy="1812343"/>
            </a:xfrm>
            <a:prstGeom prst="ellipse">
              <a:avLst/>
            </a:prstGeom>
            <a:grp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" name="Овал 4"/>
            <p:cNvSpPr/>
            <p:nvPr/>
          </p:nvSpPr>
          <p:spPr>
            <a:xfrm>
              <a:off x="530386" y="3053664"/>
              <a:ext cx="2782216" cy="128182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22860" tIns="22860" rIns="22860" bIns="2286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>
                  <a:solidFill>
                    <a:srgbClr val="3333CC"/>
                  </a:solidFill>
                  <a:cs typeface="Times New Roman" pitchFamily="18" charset="0"/>
                </a:rPr>
                <a:t>ПОЗНАВАТЕЛЬНЫЕ</a:t>
              </a:r>
            </a:p>
          </p:txBody>
        </p:sp>
      </p:grpSp>
      <p:pic>
        <p:nvPicPr>
          <p:cNvPr id="22531" name="Picture 3" descr="C:\Users\Света\Pictures\картинки к презентациям\анимация\стрелки\ar2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2708275"/>
            <a:ext cx="5746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C:\Users\Света\Pictures\картинки к презентациям\анимация\стрелки\ar2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3933825"/>
            <a:ext cx="5746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 descr="C:\Users\Света\Pictures\картинки к презентациям\анимация\стрелки\ar2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5300663"/>
            <a:ext cx="5746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18"/>
          <p:cNvSpPr>
            <a:spLocks noChangeArrowheads="1"/>
          </p:cNvSpPr>
          <p:nvPr/>
        </p:nvSpPr>
        <p:spPr bwMode="auto">
          <a:xfrm>
            <a:off x="2627313" y="2492375"/>
            <a:ext cx="3671887" cy="936625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3500000"/>
          </a:gradFill>
          <a:ln w="38100">
            <a:solidFill>
              <a:srgbClr val="FF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3399"/>
                </a:solidFill>
                <a:cs typeface="Times New Roman" pitchFamily="18" charset="0"/>
              </a:rPr>
              <a:t>общеучебные</a:t>
            </a:r>
          </a:p>
        </p:txBody>
      </p:sp>
      <p:sp>
        <p:nvSpPr>
          <p:cNvPr id="22535" name="Rectangle 19"/>
          <p:cNvSpPr>
            <a:spLocks noChangeArrowheads="1"/>
          </p:cNvSpPr>
          <p:nvPr/>
        </p:nvSpPr>
        <p:spPr bwMode="auto">
          <a:xfrm>
            <a:off x="2627313" y="3716338"/>
            <a:ext cx="3671887" cy="936625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3500000"/>
          </a:gradFill>
          <a:ln w="38100">
            <a:solidFill>
              <a:srgbClr val="FF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3399"/>
                </a:solidFill>
                <a:cs typeface="Times New Roman" pitchFamily="18" charset="0"/>
              </a:rPr>
              <a:t>логические</a:t>
            </a:r>
          </a:p>
        </p:txBody>
      </p:sp>
      <p:sp>
        <p:nvSpPr>
          <p:cNvPr id="22536" name="Rectangle 21"/>
          <p:cNvSpPr>
            <a:spLocks noChangeArrowheads="1"/>
          </p:cNvSpPr>
          <p:nvPr/>
        </p:nvSpPr>
        <p:spPr bwMode="auto">
          <a:xfrm>
            <a:off x="2627313" y="4941888"/>
            <a:ext cx="3671887" cy="1511300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3500000"/>
          </a:gradFill>
          <a:ln w="28575">
            <a:solidFill>
              <a:srgbClr val="FF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2400">
                <a:solidFill>
                  <a:srgbClr val="FF3399"/>
                </a:solidFill>
                <a:cs typeface="Times New Roman" pitchFamily="18" charset="0"/>
              </a:rPr>
              <a:t>постановка и решение</a:t>
            </a:r>
          </a:p>
          <a:p>
            <a:pPr algn="ctr">
              <a:lnSpc>
                <a:spcPct val="80000"/>
              </a:lnSpc>
            </a:pPr>
            <a:r>
              <a:rPr lang="ru-RU" sz="2400">
                <a:solidFill>
                  <a:srgbClr val="FF3399"/>
                </a:solidFill>
                <a:cs typeface="Times New Roman" pitchFamily="18" charset="0"/>
              </a:rPr>
              <a:t>проблем</a:t>
            </a:r>
          </a:p>
        </p:txBody>
      </p:sp>
      <p:pic>
        <p:nvPicPr>
          <p:cNvPr id="2253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4868863"/>
            <a:ext cx="233997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5963" y="188913"/>
            <a:ext cx="3143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цветная птиц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6324600"/>
            <a:ext cx="381000" cy="381000"/>
          </a:xfrm>
          <a:prstGeom prst="rect">
            <a:avLst/>
          </a:prstGeom>
          <a:noFill/>
          <a:effectLst>
            <a:outerShdw dist="17961" dir="2700000" algn="ctr" rotWithShape="0">
              <a:srgbClr val="660033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C00000"/>
                </a:solidFill>
                <a:latin typeface="Monotype Corsiva" pitchFamily="64" charset="0"/>
              </a:rPr>
              <a:t>Познавательные УУД</a:t>
            </a:r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457200" y="1214438"/>
            <a:ext cx="8229600" cy="4911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6550" indent="-336550"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кодировать информацию в знаково-символической форме в простейших случаях;</a:t>
            </a:r>
          </a:p>
          <a:p>
            <a:pPr marL="336550" indent="-336550"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проводить сравнение;</a:t>
            </a:r>
          </a:p>
          <a:p>
            <a:pPr marL="336550" indent="-336550"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осуществлять поиск необходимой информации в открытом информационном пространстве;</a:t>
            </a:r>
          </a:p>
          <a:p>
            <a:pPr marL="336550" indent="-336550"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строить сообщения в устной и письменной форме; </a:t>
            </a:r>
          </a:p>
          <a:p>
            <a:pPr marL="336550" indent="-336550"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проводить под руководством учителя классификацию изучаемых объектов;</a:t>
            </a:r>
          </a:p>
          <a:p>
            <a:pPr marL="336550" indent="-336550"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устанавливать под руководством учителя отношения между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понятиями</a:t>
            </a:r>
            <a:r>
              <a:rPr lang="ru-RU" sz="2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.</a:t>
            </a:r>
          </a:p>
          <a:p>
            <a:pPr marL="336550" indent="-336550">
              <a:spcBef>
                <a:spcPts val="700"/>
              </a:spcBef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sz="28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57200" y="1052513"/>
            <a:ext cx="8507413" cy="540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q"/>
              <a:defRPr/>
            </a:pPr>
            <a:r>
              <a:rPr lang="ru-RU" sz="2800" dirty="0">
                <a:solidFill>
                  <a:srgbClr val="3333FF"/>
                </a:solidFill>
                <a:latin typeface="+mn-lt"/>
              </a:rPr>
              <a:t> </a:t>
            </a:r>
            <a:r>
              <a:rPr lang="ru-RU" sz="2800" dirty="0">
                <a:solidFill>
                  <a:srgbClr val="3333FF"/>
                </a:solidFill>
                <a:cs typeface="Times New Roman" pitchFamily="18" charset="0"/>
              </a:rPr>
              <a:t>Анализ объектов с целью выделения признаков (существенных, несущественных).</a:t>
            </a:r>
          </a:p>
          <a:p>
            <a:pPr algn="ctr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q"/>
              <a:defRPr/>
            </a:pPr>
            <a:r>
              <a:rPr lang="ru-RU" sz="2800" dirty="0">
                <a:solidFill>
                  <a:srgbClr val="3333FF"/>
                </a:solidFill>
                <a:cs typeface="Times New Roman" pitchFamily="18" charset="0"/>
              </a:rPr>
              <a:t>Синтез – составление целого из частей.</a:t>
            </a:r>
          </a:p>
          <a:p>
            <a:pPr algn="ctr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q"/>
              <a:defRPr/>
            </a:pPr>
            <a:r>
              <a:rPr lang="ru-RU" sz="2800" dirty="0">
                <a:solidFill>
                  <a:srgbClr val="3333FF"/>
                </a:solidFill>
                <a:cs typeface="Times New Roman" pitchFamily="18" charset="0"/>
              </a:rPr>
              <a:t>Выбор оснований и критериев для сравнения, классификации.</a:t>
            </a:r>
          </a:p>
          <a:p>
            <a:pPr algn="ctr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q"/>
              <a:defRPr/>
            </a:pPr>
            <a:r>
              <a:rPr lang="ru-RU" sz="2800" dirty="0">
                <a:solidFill>
                  <a:srgbClr val="3333FF"/>
                </a:solidFill>
                <a:cs typeface="Times New Roman" pitchFamily="18" charset="0"/>
              </a:rPr>
              <a:t>Подведение под понятие, выведение следствий.</a:t>
            </a:r>
          </a:p>
          <a:p>
            <a:pPr algn="ctr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q"/>
              <a:defRPr/>
            </a:pPr>
            <a:r>
              <a:rPr lang="ru-RU" sz="2800" dirty="0">
                <a:solidFill>
                  <a:srgbClr val="3333FF"/>
                </a:solidFill>
                <a:cs typeface="Times New Roman" pitchFamily="18" charset="0"/>
              </a:rPr>
              <a:t>Установление причинно-следственных связей.</a:t>
            </a:r>
          </a:p>
          <a:p>
            <a:pPr algn="ctr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q"/>
              <a:defRPr/>
            </a:pPr>
            <a:r>
              <a:rPr lang="ru-RU" sz="2800" dirty="0">
                <a:solidFill>
                  <a:srgbClr val="3333FF"/>
                </a:solidFill>
                <a:cs typeface="Times New Roman" pitchFamily="18" charset="0"/>
              </a:rPr>
              <a:t>Построение логической цепи рассуждений.</a:t>
            </a:r>
          </a:p>
          <a:p>
            <a:pPr algn="ctr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q"/>
              <a:defRPr/>
            </a:pPr>
            <a:r>
              <a:rPr lang="ru-RU" sz="2800" dirty="0">
                <a:solidFill>
                  <a:srgbClr val="3333FF"/>
                </a:solidFill>
                <a:cs typeface="Times New Roman" pitchFamily="18" charset="0"/>
              </a:rPr>
              <a:t>Доказательство.</a:t>
            </a:r>
          </a:p>
          <a:p>
            <a:pPr algn="ctr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q"/>
              <a:defRPr/>
            </a:pPr>
            <a:r>
              <a:rPr lang="ru-RU" sz="2800" dirty="0">
                <a:solidFill>
                  <a:srgbClr val="3333FF"/>
                </a:solidFill>
                <a:cs typeface="Times New Roman" pitchFamily="18" charset="0"/>
              </a:rPr>
              <a:t>Выдвижение гипотез и их обоснование</a:t>
            </a:r>
            <a:r>
              <a:rPr lang="ru-RU" sz="2800" dirty="0">
                <a:solidFill>
                  <a:srgbClr val="3333FF"/>
                </a:solidFill>
                <a:latin typeface="+mn-lt"/>
              </a:rPr>
              <a:t>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rgbClr val="FF3300"/>
                </a:solidFill>
                <a:latin typeface="Verdana" pitchFamily="34" charset="0"/>
                <a:ea typeface="+mj-ea"/>
                <a:cs typeface="+mj-cs"/>
              </a:rPr>
              <a:t>Логические УУД</a:t>
            </a:r>
          </a:p>
        </p:txBody>
      </p:sp>
      <p:pic>
        <p:nvPicPr>
          <p:cNvPr id="24580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5975350"/>
            <a:ext cx="2782887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цветная птиц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324600"/>
            <a:ext cx="381000" cy="381000"/>
          </a:xfrm>
          <a:prstGeom prst="rect">
            <a:avLst/>
          </a:prstGeom>
          <a:noFill/>
          <a:effectLst>
            <a:outerShdw dist="17961" dir="2700000" algn="ctr" rotWithShape="0">
              <a:srgbClr val="660033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2"/>
          <p:cNvSpPr>
            <a:spLocks noChangeArrowheads="1"/>
          </p:cNvSpPr>
          <p:nvPr/>
        </p:nvSpPr>
        <p:spPr bwMode="gray">
          <a:xfrm>
            <a:off x="3276600" y="2636838"/>
            <a:ext cx="2886075" cy="2738437"/>
          </a:xfrm>
          <a:prstGeom prst="ellipse">
            <a:avLst/>
          </a:prstGeom>
          <a:gradFill rotWithShape="1">
            <a:gsLst>
              <a:gs pos="0">
                <a:srgbClr val="CCECFF"/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708400" y="2997200"/>
            <a:ext cx="1912938" cy="1917700"/>
            <a:chOff x="2016" y="1920"/>
            <a:chExt cx="1680" cy="1680"/>
          </a:xfrm>
        </p:grpSpPr>
        <p:sp>
          <p:nvSpPr>
            <p:cNvPr id="26681" name="Oval 5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00CC99"/>
                </a:gs>
                <a:gs pos="100000">
                  <a:srgbClr val="005D4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82" name="Freeform 6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807 w 1321"/>
                <a:gd name="T1" fmla="*/ 22 h 712"/>
                <a:gd name="T2" fmla="*/ 817 w 1321"/>
                <a:gd name="T3" fmla="*/ 24 h 712"/>
                <a:gd name="T4" fmla="*/ 820 w 1321"/>
                <a:gd name="T5" fmla="*/ 26 h 712"/>
                <a:gd name="T6" fmla="*/ 815 w 1321"/>
                <a:gd name="T7" fmla="*/ 28 h 712"/>
                <a:gd name="T8" fmla="*/ 805 w 1321"/>
                <a:gd name="T9" fmla="*/ 30 h 712"/>
                <a:gd name="T10" fmla="*/ 789 w 1321"/>
                <a:gd name="T11" fmla="*/ 32 h 712"/>
                <a:gd name="T12" fmla="*/ 768 w 1321"/>
                <a:gd name="T13" fmla="*/ 33 h 712"/>
                <a:gd name="T14" fmla="*/ 742 w 1321"/>
                <a:gd name="T15" fmla="*/ 34 h 712"/>
                <a:gd name="T16" fmla="*/ 711 w 1321"/>
                <a:gd name="T17" fmla="*/ 36 h 712"/>
                <a:gd name="T18" fmla="*/ 677 w 1321"/>
                <a:gd name="T19" fmla="*/ 37 h 712"/>
                <a:gd name="T20" fmla="*/ 639 w 1321"/>
                <a:gd name="T21" fmla="*/ 37 h 712"/>
                <a:gd name="T22" fmla="*/ 600 w 1321"/>
                <a:gd name="T23" fmla="*/ 38 h 712"/>
                <a:gd name="T24" fmla="*/ 556 w 1321"/>
                <a:gd name="T25" fmla="*/ 38 h 712"/>
                <a:gd name="T26" fmla="*/ 512 w 1321"/>
                <a:gd name="T27" fmla="*/ 38 h 712"/>
                <a:gd name="T28" fmla="*/ 493 w 1321"/>
                <a:gd name="T29" fmla="*/ 39 h 712"/>
                <a:gd name="T30" fmla="*/ 295 w 1321"/>
                <a:gd name="T31" fmla="*/ 39 h 712"/>
                <a:gd name="T32" fmla="*/ 292 w 1321"/>
                <a:gd name="T33" fmla="*/ 39 h 712"/>
                <a:gd name="T34" fmla="*/ 254 w 1321"/>
                <a:gd name="T35" fmla="*/ 38 h 712"/>
                <a:gd name="T36" fmla="*/ 217 w 1321"/>
                <a:gd name="T37" fmla="*/ 38 h 712"/>
                <a:gd name="T38" fmla="*/ 180 w 1321"/>
                <a:gd name="T39" fmla="*/ 38 h 712"/>
                <a:gd name="T40" fmla="*/ 147 w 1321"/>
                <a:gd name="T41" fmla="*/ 37 h 712"/>
                <a:gd name="T42" fmla="*/ 117 w 1321"/>
                <a:gd name="T43" fmla="*/ 37 h 712"/>
                <a:gd name="T44" fmla="*/ 88 w 1321"/>
                <a:gd name="T45" fmla="*/ 37 h 712"/>
                <a:gd name="T46" fmla="*/ 65 w 1321"/>
                <a:gd name="T47" fmla="*/ 36 h 712"/>
                <a:gd name="T48" fmla="*/ 42 w 1321"/>
                <a:gd name="T49" fmla="*/ 34 h 712"/>
                <a:gd name="T50" fmla="*/ 26 w 1321"/>
                <a:gd name="T51" fmla="*/ 33 h 712"/>
                <a:gd name="T52" fmla="*/ 18 w 1321"/>
                <a:gd name="T53" fmla="*/ 32 h 712"/>
                <a:gd name="T54" fmla="*/ 6 w 1321"/>
                <a:gd name="T55" fmla="*/ 30 h 712"/>
                <a:gd name="T56" fmla="*/ 0 w 1321"/>
                <a:gd name="T57" fmla="*/ 29 h 712"/>
                <a:gd name="T58" fmla="*/ 0 w 1321"/>
                <a:gd name="T59" fmla="*/ 28 h 712"/>
                <a:gd name="T60" fmla="*/ 4 w 1321"/>
                <a:gd name="T61" fmla="*/ 26 h 712"/>
                <a:gd name="T62" fmla="*/ 16 w 1321"/>
                <a:gd name="T63" fmla="*/ 24 h 712"/>
                <a:gd name="T64" fmla="*/ 26 w 1321"/>
                <a:gd name="T65" fmla="*/ 20 h 712"/>
                <a:gd name="T66" fmla="*/ 61 w 1321"/>
                <a:gd name="T67" fmla="*/ 16 h 712"/>
                <a:gd name="T68" fmla="*/ 92 w 1321"/>
                <a:gd name="T69" fmla="*/ 12 h 712"/>
                <a:gd name="T70" fmla="*/ 126 w 1321"/>
                <a:gd name="T71" fmla="*/ 10 h 712"/>
                <a:gd name="T72" fmla="*/ 168 w 1321"/>
                <a:gd name="T73" fmla="*/ 7 h 712"/>
                <a:gd name="T74" fmla="*/ 213 w 1321"/>
                <a:gd name="T75" fmla="*/ 4 h 712"/>
                <a:gd name="T76" fmla="*/ 258 w 1321"/>
                <a:gd name="T77" fmla="*/ 4 h 712"/>
                <a:gd name="T78" fmla="*/ 309 w 1321"/>
                <a:gd name="T79" fmla="*/ 4 h 712"/>
                <a:gd name="T80" fmla="*/ 361 w 1321"/>
                <a:gd name="T81" fmla="*/ 4 h 712"/>
                <a:gd name="T82" fmla="*/ 415 w 1321"/>
                <a:gd name="T83" fmla="*/ 0 h 712"/>
                <a:gd name="T84" fmla="*/ 415 w 1321"/>
                <a:gd name="T85" fmla="*/ 0 h 712"/>
                <a:gd name="T86" fmla="*/ 471 w 1321"/>
                <a:gd name="T87" fmla="*/ 4 h 712"/>
                <a:gd name="T88" fmla="*/ 525 w 1321"/>
                <a:gd name="T89" fmla="*/ 4 h 712"/>
                <a:gd name="T90" fmla="*/ 578 w 1321"/>
                <a:gd name="T91" fmla="*/ 4 h 712"/>
                <a:gd name="T92" fmla="*/ 627 w 1321"/>
                <a:gd name="T93" fmla="*/ 4 h 712"/>
                <a:gd name="T94" fmla="*/ 671 w 1321"/>
                <a:gd name="T95" fmla="*/ 8 h 712"/>
                <a:gd name="T96" fmla="*/ 712 w 1321"/>
                <a:gd name="T97" fmla="*/ 11 h 712"/>
                <a:gd name="T98" fmla="*/ 749 w 1321"/>
                <a:gd name="T99" fmla="*/ 14 h 712"/>
                <a:gd name="T100" fmla="*/ 780 w 1321"/>
                <a:gd name="T101" fmla="*/ 18 h 712"/>
                <a:gd name="T102" fmla="*/ 807 w 1321"/>
                <a:gd name="T103" fmla="*/ 22 h 712"/>
                <a:gd name="T104" fmla="*/ 807 w 1321"/>
                <a:gd name="T105" fmla="*/ 22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CC99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" name="Text Box 7"/>
          <p:cNvSpPr txBox="1">
            <a:spLocks noChangeArrowheads="1"/>
          </p:cNvSpPr>
          <p:nvPr/>
        </p:nvSpPr>
        <p:spPr bwMode="gray">
          <a:xfrm>
            <a:off x="3995738" y="3716338"/>
            <a:ext cx="12541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УУД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284663" y="1557338"/>
            <a:ext cx="685800" cy="658812"/>
            <a:chOff x="2640" y="1088"/>
            <a:chExt cx="432" cy="415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640" y="1088"/>
              <a:ext cx="432" cy="415"/>
              <a:chOff x="2016" y="1920"/>
              <a:chExt cx="1680" cy="1680"/>
            </a:xfrm>
          </p:grpSpPr>
          <p:sp>
            <p:nvSpPr>
              <p:cNvPr id="26679" name="Oval 10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6C56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80" name="Freeform 11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807 w 1321"/>
                  <a:gd name="T1" fmla="*/ 22 h 712"/>
                  <a:gd name="T2" fmla="*/ 817 w 1321"/>
                  <a:gd name="T3" fmla="*/ 24 h 712"/>
                  <a:gd name="T4" fmla="*/ 820 w 1321"/>
                  <a:gd name="T5" fmla="*/ 26 h 712"/>
                  <a:gd name="T6" fmla="*/ 815 w 1321"/>
                  <a:gd name="T7" fmla="*/ 28 h 712"/>
                  <a:gd name="T8" fmla="*/ 805 w 1321"/>
                  <a:gd name="T9" fmla="*/ 30 h 712"/>
                  <a:gd name="T10" fmla="*/ 789 w 1321"/>
                  <a:gd name="T11" fmla="*/ 32 h 712"/>
                  <a:gd name="T12" fmla="*/ 768 w 1321"/>
                  <a:gd name="T13" fmla="*/ 33 h 712"/>
                  <a:gd name="T14" fmla="*/ 742 w 1321"/>
                  <a:gd name="T15" fmla="*/ 34 h 712"/>
                  <a:gd name="T16" fmla="*/ 711 w 1321"/>
                  <a:gd name="T17" fmla="*/ 36 h 712"/>
                  <a:gd name="T18" fmla="*/ 677 w 1321"/>
                  <a:gd name="T19" fmla="*/ 37 h 712"/>
                  <a:gd name="T20" fmla="*/ 639 w 1321"/>
                  <a:gd name="T21" fmla="*/ 37 h 712"/>
                  <a:gd name="T22" fmla="*/ 600 w 1321"/>
                  <a:gd name="T23" fmla="*/ 38 h 712"/>
                  <a:gd name="T24" fmla="*/ 556 w 1321"/>
                  <a:gd name="T25" fmla="*/ 38 h 712"/>
                  <a:gd name="T26" fmla="*/ 512 w 1321"/>
                  <a:gd name="T27" fmla="*/ 38 h 712"/>
                  <a:gd name="T28" fmla="*/ 493 w 1321"/>
                  <a:gd name="T29" fmla="*/ 39 h 712"/>
                  <a:gd name="T30" fmla="*/ 295 w 1321"/>
                  <a:gd name="T31" fmla="*/ 39 h 712"/>
                  <a:gd name="T32" fmla="*/ 292 w 1321"/>
                  <a:gd name="T33" fmla="*/ 39 h 712"/>
                  <a:gd name="T34" fmla="*/ 254 w 1321"/>
                  <a:gd name="T35" fmla="*/ 38 h 712"/>
                  <a:gd name="T36" fmla="*/ 217 w 1321"/>
                  <a:gd name="T37" fmla="*/ 38 h 712"/>
                  <a:gd name="T38" fmla="*/ 180 w 1321"/>
                  <a:gd name="T39" fmla="*/ 38 h 712"/>
                  <a:gd name="T40" fmla="*/ 147 w 1321"/>
                  <a:gd name="T41" fmla="*/ 37 h 712"/>
                  <a:gd name="T42" fmla="*/ 117 w 1321"/>
                  <a:gd name="T43" fmla="*/ 37 h 712"/>
                  <a:gd name="T44" fmla="*/ 88 w 1321"/>
                  <a:gd name="T45" fmla="*/ 37 h 712"/>
                  <a:gd name="T46" fmla="*/ 65 w 1321"/>
                  <a:gd name="T47" fmla="*/ 36 h 712"/>
                  <a:gd name="T48" fmla="*/ 42 w 1321"/>
                  <a:gd name="T49" fmla="*/ 34 h 712"/>
                  <a:gd name="T50" fmla="*/ 26 w 1321"/>
                  <a:gd name="T51" fmla="*/ 33 h 712"/>
                  <a:gd name="T52" fmla="*/ 18 w 1321"/>
                  <a:gd name="T53" fmla="*/ 32 h 712"/>
                  <a:gd name="T54" fmla="*/ 6 w 1321"/>
                  <a:gd name="T55" fmla="*/ 30 h 712"/>
                  <a:gd name="T56" fmla="*/ 0 w 1321"/>
                  <a:gd name="T57" fmla="*/ 29 h 712"/>
                  <a:gd name="T58" fmla="*/ 0 w 1321"/>
                  <a:gd name="T59" fmla="*/ 28 h 712"/>
                  <a:gd name="T60" fmla="*/ 4 w 1321"/>
                  <a:gd name="T61" fmla="*/ 26 h 712"/>
                  <a:gd name="T62" fmla="*/ 16 w 1321"/>
                  <a:gd name="T63" fmla="*/ 24 h 712"/>
                  <a:gd name="T64" fmla="*/ 26 w 1321"/>
                  <a:gd name="T65" fmla="*/ 20 h 712"/>
                  <a:gd name="T66" fmla="*/ 61 w 1321"/>
                  <a:gd name="T67" fmla="*/ 16 h 712"/>
                  <a:gd name="T68" fmla="*/ 92 w 1321"/>
                  <a:gd name="T69" fmla="*/ 12 h 712"/>
                  <a:gd name="T70" fmla="*/ 126 w 1321"/>
                  <a:gd name="T71" fmla="*/ 10 h 712"/>
                  <a:gd name="T72" fmla="*/ 168 w 1321"/>
                  <a:gd name="T73" fmla="*/ 7 h 712"/>
                  <a:gd name="T74" fmla="*/ 213 w 1321"/>
                  <a:gd name="T75" fmla="*/ 4 h 712"/>
                  <a:gd name="T76" fmla="*/ 258 w 1321"/>
                  <a:gd name="T77" fmla="*/ 4 h 712"/>
                  <a:gd name="T78" fmla="*/ 309 w 1321"/>
                  <a:gd name="T79" fmla="*/ 4 h 712"/>
                  <a:gd name="T80" fmla="*/ 361 w 1321"/>
                  <a:gd name="T81" fmla="*/ 4 h 712"/>
                  <a:gd name="T82" fmla="*/ 415 w 1321"/>
                  <a:gd name="T83" fmla="*/ 0 h 712"/>
                  <a:gd name="T84" fmla="*/ 415 w 1321"/>
                  <a:gd name="T85" fmla="*/ 0 h 712"/>
                  <a:gd name="T86" fmla="*/ 471 w 1321"/>
                  <a:gd name="T87" fmla="*/ 4 h 712"/>
                  <a:gd name="T88" fmla="*/ 525 w 1321"/>
                  <a:gd name="T89" fmla="*/ 4 h 712"/>
                  <a:gd name="T90" fmla="*/ 578 w 1321"/>
                  <a:gd name="T91" fmla="*/ 4 h 712"/>
                  <a:gd name="T92" fmla="*/ 627 w 1321"/>
                  <a:gd name="T93" fmla="*/ 4 h 712"/>
                  <a:gd name="T94" fmla="*/ 671 w 1321"/>
                  <a:gd name="T95" fmla="*/ 8 h 712"/>
                  <a:gd name="T96" fmla="*/ 712 w 1321"/>
                  <a:gd name="T97" fmla="*/ 11 h 712"/>
                  <a:gd name="T98" fmla="*/ 749 w 1321"/>
                  <a:gd name="T99" fmla="*/ 14 h 712"/>
                  <a:gd name="T100" fmla="*/ 780 w 1321"/>
                  <a:gd name="T101" fmla="*/ 18 h 712"/>
                  <a:gd name="T102" fmla="*/ 807 w 1321"/>
                  <a:gd name="T103" fmla="*/ 22 h 712"/>
                  <a:gd name="T104" fmla="*/ 807 w 1321"/>
                  <a:gd name="T105" fmla="*/ 22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CC00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" name="Text Box 12"/>
            <p:cNvSpPr txBox="1">
              <a:spLocks noChangeArrowheads="1"/>
            </p:cNvSpPr>
            <p:nvPr/>
          </p:nvSpPr>
          <p:spPr bwMode="gray">
            <a:xfrm>
              <a:off x="2738" y="1152"/>
              <a:ext cx="25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5</a:t>
              </a:r>
              <a:endPara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4572000" y="2276475"/>
            <a:ext cx="138113" cy="412750"/>
            <a:chOff x="2832" y="1612"/>
            <a:chExt cx="87" cy="260"/>
          </a:xfrm>
        </p:grpSpPr>
        <p:sp>
          <p:nvSpPr>
            <p:cNvPr id="26675" name="Oval 42"/>
            <p:cNvSpPr>
              <a:spLocks noChangeArrowheads="1"/>
            </p:cNvSpPr>
            <p:nvPr/>
          </p:nvSpPr>
          <p:spPr bwMode="gray">
            <a:xfrm rot="-3372907">
              <a:off x="2835" y="1609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AA88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76" name="Oval 43"/>
            <p:cNvSpPr>
              <a:spLocks noChangeArrowheads="1"/>
            </p:cNvSpPr>
            <p:nvPr/>
          </p:nvSpPr>
          <p:spPr bwMode="gray">
            <a:xfrm rot="-3372907">
              <a:off x="2835" y="1787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AA88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6588125" y="3141663"/>
            <a:ext cx="681038" cy="693737"/>
            <a:chOff x="3938" y="1968"/>
            <a:chExt cx="430" cy="437"/>
          </a:xfrm>
        </p:grpSpPr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26673" name="Oval 2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4996E3"/>
                  </a:gs>
                  <a:gs pos="100000">
                    <a:srgbClr val="214467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74" name="Freeform 2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807 w 1321"/>
                  <a:gd name="T1" fmla="*/ 22 h 712"/>
                  <a:gd name="T2" fmla="*/ 817 w 1321"/>
                  <a:gd name="T3" fmla="*/ 24 h 712"/>
                  <a:gd name="T4" fmla="*/ 820 w 1321"/>
                  <a:gd name="T5" fmla="*/ 26 h 712"/>
                  <a:gd name="T6" fmla="*/ 815 w 1321"/>
                  <a:gd name="T7" fmla="*/ 28 h 712"/>
                  <a:gd name="T8" fmla="*/ 805 w 1321"/>
                  <a:gd name="T9" fmla="*/ 30 h 712"/>
                  <a:gd name="T10" fmla="*/ 789 w 1321"/>
                  <a:gd name="T11" fmla="*/ 32 h 712"/>
                  <a:gd name="T12" fmla="*/ 768 w 1321"/>
                  <a:gd name="T13" fmla="*/ 33 h 712"/>
                  <a:gd name="T14" fmla="*/ 742 w 1321"/>
                  <a:gd name="T15" fmla="*/ 34 h 712"/>
                  <a:gd name="T16" fmla="*/ 711 w 1321"/>
                  <a:gd name="T17" fmla="*/ 36 h 712"/>
                  <a:gd name="T18" fmla="*/ 677 w 1321"/>
                  <a:gd name="T19" fmla="*/ 37 h 712"/>
                  <a:gd name="T20" fmla="*/ 639 w 1321"/>
                  <a:gd name="T21" fmla="*/ 37 h 712"/>
                  <a:gd name="T22" fmla="*/ 600 w 1321"/>
                  <a:gd name="T23" fmla="*/ 38 h 712"/>
                  <a:gd name="T24" fmla="*/ 556 w 1321"/>
                  <a:gd name="T25" fmla="*/ 38 h 712"/>
                  <a:gd name="T26" fmla="*/ 512 w 1321"/>
                  <a:gd name="T27" fmla="*/ 38 h 712"/>
                  <a:gd name="T28" fmla="*/ 493 w 1321"/>
                  <a:gd name="T29" fmla="*/ 39 h 712"/>
                  <a:gd name="T30" fmla="*/ 295 w 1321"/>
                  <a:gd name="T31" fmla="*/ 39 h 712"/>
                  <a:gd name="T32" fmla="*/ 292 w 1321"/>
                  <a:gd name="T33" fmla="*/ 39 h 712"/>
                  <a:gd name="T34" fmla="*/ 254 w 1321"/>
                  <a:gd name="T35" fmla="*/ 38 h 712"/>
                  <a:gd name="T36" fmla="*/ 217 w 1321"/>
                  <a:gd name="T37" fmla="*/ 38 h 712"/>
                  <a:gd name="T38" fmla="*/ 180 w 1321"/>
                  <a:gd name="T39" fmla="*/ 38 h 712"/>
                  <a:gd name="T40" fmla="*/ 147 w 1321"/>
                  <a:gd name="T41" fmla="*/ 37 h 712"/>
                  <a:gd name="T42" fmla="*/ 117 w 1321"/>
                  <a:gd name="T43" fmla="*/ 37 h 712"/>
                  <a:gd name="T44" fmla="*/ 88 w 1321"/>
                  <a:gd name="T45" fmla="*/ 37 h 712"/>
                  <a:gd name="T46" fmla="*/ 65 w 1321"/>
                  <a:gd name="T47" fmla="*/ 36 h 712"/>
                  <a:gd name="T48" fmla="*/ 42 w 1321"/>
                  <a:gd name="T49" fmla="*/ 34 h 712"/>
                  <a:gd name="T50" fmla="*/ 26 w 1321"/>
                  <a:gd name="T51" fmla="*/ 33 h 712"/>
                  <a:gd name="T52" fmla="*/ 18 w 1321"/>
                  <a:gd name="T53" fmla="*/ 32 h 712"/>
                  <a:gd name="T54" fmla="*/ 6 w 1321"/>
                  <a:gd name="T55" fmla="*/ 30 h 712"/>
                  <a:gd name="T56" fmla="*/ 0 w 1321"/>
                  <a:gd name="T57" fmla="*/ 29 h 712"/>
                  <a:gd name="T58" fmla="*/ 0 w 1321"/>
                  <a:gd name="T59" fmla="*/ 28 h 712"/>
                  <a:gd name="T60" fmla="*/ 4 w 1321"/>
                  <a:gd name="T61" fmla="*/ 26 h 712"/>
                  <a:gd name="T62" fmla="*/ 16 w 1321"/>
                  <a:gd name="T63" fmla="*/ 24 h 712"/>
                  <a:gd name="T64" fmla="*/ 26 w 1321"/>
                  <a:gd name="T65" fmla="*/ 20 h 712"/>
                  <a:gd name="T66" fmla="*/ 61 w 1321"/>
                  <a:gd name="T67" fmla="*/ 16 h 712"/>
                  <a:gd name="T68" fmla="*/ 92 w 1321"/>
                  <a:gd name="T69" fmla="*/ 12 h 712"/>
                  <a:gd name="T70" fmla="*/ 126 w 1321"/>
                  <a:gd name="T71" fmla="*/ 10 h 712"/>
                  <a:gd name="T72" fmla="*/ 168 w 1321"/>
                  <a:gd name="T73" fmla="*/ 7 h 712"/>
                  <a:gd name="T74" fmla="*/ 213 w 1321"/>
                  <a:gd name="T75" fmla="*/ 4 h 712"/>
                  <a:gd name="T76" fmla="*/ 258 w 1321"/>
                  <a:gd name="T77" fmla="*/ 4 h 712"/>
                  <a:gd name="T78" fmla="*/ 309 w 1321"/>
                  <a:gd name="T79" fmla="*/ 4 h 712"/>
                  <a:gd name="T80" fmla="*/ 361 w 1321"/>
                  <a:gd name="T81" fmla="*/ 4 h 712"/>
                  <a:gd name="T82" fmla="*/ 415 w 1321"/>
                  <a:gd name="T83" fmla="*/ 0 h 712"/>
                  <a:gd name="T84" fmla="*/ 415 w 1321"/>
                  <a:gd name="T85" fmla="*/ 0 h 712"/>
                  <a:gd name="T86" fmla="*/ 471 w 1321"/>
                  <a:gd name="T87" fmla="*/ 4 h 712"/>
                  <a:gd name="T88" fmla="*/ 525 w 1321"/>
                  <a:gd name="T89" fmla="*/ 4 h 712"/>
                  <a:gd name="T90" fmla="*/ 578 w 1321"/>
                  <a:gd name="T91" fmla="*/ 4 h 712"/>
                  <a:gd name="T92" fmla="*/ 627 w 1321"/>
                  <a:gd name="T93" fmla="*/ 4 h 712"/>
                  <a:gd name="T94" fmla="*/ 671 w 1321"/>
                  <a:gd name="T95" fmla="*/ 8 h 712"/>
                  <a:gd name="T96" fmla="*/ 712 w 1321"/>
                  <a:gd name="T97" fmla="*/ 11 h 712"/>
                  <a:gd name="T98" fmla="*/ 749 w 1321"/>
                  <a:gd name="T99" fmla="*/ 14 h 712"/>
                  <a:gd name="T100" fmla="*/ 780 w 1321"/>
                  <a:gd name="T101" fmla="*/ 18 h 712"/>
                  <a:gd name="T102" fmla="*/ 807 w 1321"/>
                  <a:gd name="T103" fmla="*/ 22 h 712"/>
                  <a:gd name="T104" fmla="*/ 807 w 1321"/>
                  <a:gd name="T105" fmla="*/ 22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66A7E8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" name="Text Box 25"/>
            <p:cNvSpPr txBox="1">
              <a:spLocks noChangeArrowheads="1"/>
            </p:cNvSpPr>
            <p:nvPr/>
          </p:nvSpPr>
          <p:spPr bwMode="gray">
            <a:xfrm>
              <a:off x="4020" y="2028"/>
              <a:ext cx="255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4</a:t>
              </a:r>
              <a:endPara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</p:grpSp>
      <p:sp>
        <p:nvSpPr>
          <p:cNvPr id="26632" name="Oval 45"/>
          <p:cNvSpPr>
            <a:spLocks noChangeArrowheads="1"/>
          </p:cNvSpPr>
          <p:nvPr/>
        </p:nvSpPr>
        <p:spPr bwMode="gray">
          <a:xfrm rot="-3372907">
            <a:off x="6257131" y="3596482"/>
            <a:ext cx="130175" cy="138112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66AA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3" name="Oval 44"/>
          <p:cNvSpPr>
            <a:spLocks noChangeArrowheads="1"/>
          </p:cNvSpPr>
          <p:nvPr/>
        </p:nvSpPr>
        <p:spPr bwMode="gray">
          <a:xfrm rot="-3372907">
            <a:off x="6400006" y="3452020"/>
            <a:ext cx="130175" cy="138112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66AA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6084888" y="5373688"/>
            <a:ext cx="654050" cy="622300"/>
            <a:chOff x="3552" y="3339"/>
            <a:chExt cx="412" cy="392"/>
          </a:xfrm>
        </p:grpSpPr>
        <p:grpSp>
          <p:nvGrpSpPr>
            <p:cNvPr id="11" name="Group 27"/>
            <p:cNvGrpSpPr>
              <a:grpSpLocks/>
            </p:cNvGrpSpPr>
            <p:nvPr/>
          </p:nvGrpSpPr>
          <p:grpSpPr bwMode="auto">
            <a:xfrm>
              <a:off x="3552" y="3339"/>
              <a:ext cx="412" cy="392"/>
              <a:chOff x="2016" y="1920"/>
              <a:chExt cx="1680" cy="1680"/>
            </a:xfrm>
          </p:grpSpPr>
          <p:sp>
            <p:nvSpPr>
              <p:cNvPr id="26669" name="Oval 28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100000">
                    <a:srgbClr val="462E74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70" name="Freeform 29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807 w 1321"/>
                  <a:gd name="T1" fmla="*/ 22 h 712"/>
                  <a:gd name="T2" fmla="*/ 817 w 1321"/>
                  <a:gd name="T3" fmla="*/ 24 h 712"/>
                  <a:gd name="T4" fmla="*/ 820 w 1321"/>
                  <a:gd name="T5" fmla="*/ 26 h 712"/>
                  <a:gd name="T6" fmla="*/ 815 w 1321"/>
                  <a:gd name="T7" fmla="*/ 28 h 712"/>
                  <a:gd name="T8" fmla="*/ 805 w 1321"/>
                  <a:gd name="T9" fmla="*/ 30 h 712"/>
                  <a:gd name="T10" fmla="*/ 789 w 1321"/>
                  <a:gd name="T11" fmla="*/ 32 h 712"/>
                  <a:gd name="T12" fmla="*/ 768 w 1321"/>
                  <a:gd name="T13" fmla="*/ 33 h 712"/>
                  <a:gd name="T14" fmla="*/ 742 w 1321"/>
                  <a:gd name="T15" fmla="*/ 34 h 712"/>
                  <a:gd name="T16" fmla="*/ 711 w 1321"/>
                  <a:gd name="T17" fmla="*/ 36 h 712"/>
                  <a:gd name="T18" fmla="*/ 677 w 1321"/>
                  <a:gd name="T19" fmla="*/ 37 h 712"/>
                  <a:gd name="T20" fmla="*/ 639 w 1321"/>
                  <a:gd name="T21" fmla="*/ 37 h 712"/>
                  <a:gd name="T22" fmla="*/ 600 w 1321"/>
                  <a:gd name="T23" fmla="*/ 38 h 712"/>
                  <a:gd name="T24" fmla="*/ 556 w 1321"/>
                  <a:gd name="T25" fmla="*/ 38 h 712"/>
                  <a:gd name="T26" fmla="*/ 512 w 1321"/>
                  <a:gd name="T27" fmla="*/ 38 h 712"/>
                  <a:gd name="T28" fmla="*/ 493 w 1321"/>
                  <a:gd name="T29" fmla="*/ 39 h 712"/>
                  <a:gd name="T30" fmla="*/ 295 w 1321"/>
                  <a:gd name="T31" fmla="*/ 39 h 712"/>
                  <a:gd name="T32" fmla="*/ 292 w 1321"/>
                  <a:gd name="T33" fmla="*/ 39 h 712"/>
                  <a:gd name="T34" fmla="*/ 254 w 1321"/>
                  <a:gd name="T35" fmla="*/ 38 h 712"/>
                  <a:gd name="T36" fmla="*/ 217 w 1321"/>
                  <a:gd name="T37" fmla="*/ 38 h 712"/>
                  <a:gd name="T38" fmla="*/ 180 w 1321"/>
                  <a:gd name="T39" fmla="*/ 38 h 712"/>
                  <a:gd name="T40" fmla="*/ 147 w 1321"/>
                  <a:gd name="T41" fmla="*/ 37 h 712"/>
                  <a:gd name="T42" fmla="*/ 117 w 1321"/>
                  <a:gd name="T43" fmla="*/ 37 h 712"/>
                  <a:gd name="T44" fmla="*/ 88 w 1321"/>
                  <a:gd name="T45" fmla="*/ 37 h 712"/>
                  <a:gd name="T46" fmla="*/ 65 w 1321"/>
                  <a:gd name="T47" fmla="*/ 36 h 712"/>
                  <a:gd name="T48" fmla="*/ 42 w 1321"/>
                  <a:gd name="T49" fmla="*/ 34 h 712"/>
                  <a:gd name="T50" fmla="*/ 26 w 1321"/>
                  <a:gd name="T51" fmla="*/ 33 h 712"/>
                  <a:gd name="T52" fmla="*/ 18 w 1321"/>
                  <a:gd name="T53" fmla="*/ 32 h 712"/>
                  <a:gd name="T54" fmla="*/ 6 w 1321"/>
                  <a:gd name="T55" fmla="*/ 30 h 712"/>
                  <a:gd name="T56" fmla="*/ 0 w 1321"/>
                  <a:gd name="T57" fmla="*/ 29 h 712"/>
                  <a:gd name="T58" fmla="*/ 0 w 1321"/>
                  <a:gd name="T59" fmla="*/ 28 h 712"/>
                  <a:gd name="T60" fmla="*/ 4 w 1321"/>
                  <a:gd name="T61" fmla="*/ 26 h 712"/>
                  <a:gd name="T62" fmla="*/ 16 w 1321"/>
                  <a:gd name="T63" fmla="*/ 24 h 712"/>
                  <a:gd name="T64" fmla="*/ 26 w 1321"/>
                  <a:gd name="T65" fmla="*/ 20 h 712"/>
                  <a:gd name="T66" fmla="*/ 61 w 1321"/>
                  <a:gd name="T67" fmla="*/ 16 h 712"/>
                  <a:gd name="T68" fmla="*/ 92 w 1321"/>
                  <a:gd name="T69" fmla="*/ 12 h 712"/>
                  <a:gd name="T70" fmla="*/ 126 w 1321"/>
                  <a:gd name="T71" fmla="*/ 10 h 712"/>
                  <a:gd name="T72" fmla="*/ 168 w 1321"/>
                  <a:gd name="T73" fmla="*/ 7 h 712"/>
                  <a:gd name="T74" fmla="*/ 213 w 1321"/>
                  <a:gd name="T75" fmla="*/ 4 h 712"/>
                  <a:gd name="T76" fmla="*/ 258 w 1321"/>
                  <a:gd name="T77" fmla="*/ 4 h 712"/>
                  <a:gd name="T78" fmla="*/ 309 w 1321"/>
                  <a:gd name="T79" fmla="*/ 4 h 712"/>
                  <a:gd name="T80" fmla="*/ 361 w 1321"/>
                  <a:gd name="T81" fmla="*/ 4 h 712"/>
                  <a:gd name="T82" fmla="*/ 415 w 1321"/>
                  <a:gd name="T83" fmla="*/ 0 h 712"/>
                  <a:gd name="T84" fmla="*/ 415 w 1321"/>
                  <a:gd name="T85" fmla="*/ 0 h 712"/>
                  <a:gd name="T86" fmla="*/ 471 w 1321"/>
                  <a:gd name="T87" fmla="*/ 4 h 712"/>
                  <a:gd name="T88" fmla="*/ 525 w 1321"/>
                  <a:gd name="T89" fmla="*/ 4 h 712"/>
                  <a:gd name="T90" fmla="*/ 578 w 1321"/>
                  <a:gd name="T91" fmla="*/ 4 h 712"/>
                  <a:gd name="T92" fmla="*/ 627 w 1321"/>
                  <a:gd name="T93" fmla="*/ 4 h 712"/>
                  <a:gd name="T94" fmla="*/ 671 w 1321"/>
                  <a:gd name="T95" fmla="*/ 8 h 712"/>
                  <a:gd name="T96" fmla="*/ 712 w 1321"/>
                  <a:gd name="T97" fmla="*/ 11 h 712"/>
                  <a:gd name="T98" fmla="*/ 749 w 1321"/>
                  <a:gd name="T99" fmla="*/ 14 h 712"/>
                  <a:gd name="T100" fmla="*/ 780 w 1321"/>
                  <a:gd name="T101" fmla="*/ 18 h 712"/>
                  <a:gd name="T102" fmla="*/ 807 w 1321"/>
                  <a:gd name="T103" fmla="*/ 22 h 712"/>
                  <a:gd name="T104" fmla="*/ 807 w 1321"/>
                  <a:gd name="T105" fmla="*/ 22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9966FF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4" name="Text Box 30"/>
            <p:cNvSpPr txBox="1">
              <a:spLocks noChangeArrowheads="1"/>
            </p:cNvSpPr>
            <p:nvPr/>
          </p:nvSpPr>
          <p:spPr bwMode="gray">
            <a:xfrm>
              <a:off x="3652" y="3360"/>
              <a:ext cx="25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3</a:t>
              </a:r>
              <a:endPara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</p:grpSp>
      <p:sp>
        <p:nvSpPr>
          <p:cNvPr id="26635" name="Oval 36"/>
          <p:cNvSpPr>
            <a:spLocks noChangeArrowheads="1"/>
          </p:cNvSpPr>
          <p:nvPr/>
        </p:nvSpPr>
        <p:spPr bwMode="gray">
          <a:xfrm rot="-3372907">
            <a:off x="5915819" y="5023644"/>
            <a:ext cx="120650" cy="179388"/>
          </a:xfrm>
          <a:prstGeom prst="ellipse">
            <a:avLst/>
          </a:prstGeom>
          <a:gradFill rotWithShape="1">
            <a:gsLst>
              <a:gs pos="0">
                <a:srgbClr val="9966FF"/>
              </a:gs>
              <a:gs pos="100000">
                <a:srgbClr val="6644AA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6" name="Oval 36"/>
          <p:cNvSpPr>
            <a:spLocks noChangeArrowheads="1"/>
          </p:cNvSpPr>
          <p:nvPr/>
        </p:nvSpPr>
        <p:spPr bwMode="gray">
          <a:xfrm rot="-3372907">
            <a:off x="6129337" y="5241926"/>
            <a:ext cx="125413" cy="176212"/>
          </a:xfrm>
          <a:prstGeom prst="ellipse">
            <a:avLst/>
          </a:prstGeom>
          <a:gradFill rotWithShape="1">
            <a:gsLst>
              <a:gs pos="0">
                <a:srgbClr val="9966FF"/>
              </a:gs>
              <a:gs pos="100000">
                <a:srgbClr val="6644AA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2" name="Group 16"/>
          <p:cNvGrpSpPr>
            <a:grpSpLocks/>
          </p:cNvGrpSpPr>
          <p:nvPr/>
        </p:nvGrpSpPr>
        <p:grpSpPr bwMode="auto">
          <a:xfrm>
            <a:off x="2843213" y="5373688"/>
            <a:ext cx="685800" cy="685800"/>
            <a:chOff x="1824" y="3357"/>
            <a:chExt cx="432" cy="432"/>
          </a:xfrm>
        </p:grpSpPr>
        <p:grpSp>
          <p:nvGrpSpPr>
            <p:cNvPr id="13" name="Group 17"/>
            <p:cNvGrpSpPr>
              <a:grpSpLocks/>
            </p:cNvGrpSpPr>
            <p:nvPr/>
          </p:nvGrpSpPr>
          <p:grpSpPr bwMode="auto">
            <a:xfrm>
              <a:off x="1824" y="3357"/>
              <a:ext cx="432" cy="432"/>
              <a:chOff x="2016" y="1920"/>
              <a:chExt cx="1680" cy="1680"/>
            </a:xfrm>
          </p:grpSpPr>
          <p:sp>
            <p:nvSpPr>
              <p:cNvPr id="26665" name="Oval 18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0C3232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66" name="Freeform 19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807 w 1321"/>
                  <a:gd name="T1" fmla="*/ 22 h 712"/>
                  <a:gd name="T2" fmla="*/ 817 w 1321"/>
                  <a:gd name="T3" fmla="*/ 24 h 712"/>
                  <a:gd name="T4" fmla="*/ 820 w 1321"/>
                  <a:gd name="T5" fmla="*/ 26 h 712"/>
                  <a:gd name="T6" fmla="*/ 815 w 1321"/>
                  <a:gd name="T7" fmla="*/ 28 h 712"/>
                  <a:gd name="T8" fmla="*/ 805 w 1321"/>
                  <a:gd name="T9" fmla="*/ 30 h 712"/>
                  <a:gd name="T10" fmla="*/ 789 w 1321"/>
                  <a:gd name="T11" fmla="*/ 32 h 712"/>
                  <a:gd name="T12" fmla="*/ 768 w 1321"/>
                  <a:gd name="T13" fmla="*/ 33 h 712"/>
                  <a:gd name="T14" fmla="*/ 742 w 1321"/>
                  <a:gd name="T15" fmla="*/ 34 h 712"/>
                  <a:gd name="T16" fmla="*/ 711 w 1321"/>
                  <a:gd name="T17" fmla="*/ 36 h 712"/>
                  <a:gd name="T18" fmla="*/ 677 w 1321"/>
                  <a:gd name="T19" fmla="*/ 37 h 712"/>
                  <a:gd name="T20" fmla="*/ 639 w 1321"/>
                  <a:gd name="T21" fmla="*/ 37 h 712"/>
                  <a:gd name="T22" fmla="*/ 600 w 1321"/>
                  <a:gd name="T23" fmla="*/ 38 h 712"/>
                  <a:gd name="T24" fmla="*/ 556 w 1321"/>
                  <a:gd name="T25" fmla="*/ 38 h 712"/>
                  <a:gd name="T26" fmla="*/ 512 w 1321"/>
                  <a:gd name="T27" fmla="*/ 38 h 712"/>
                  <a:gd name="T28" fmla="*/ 493 w 1321"/>
                  <a:gd name="T29" fmla="*/ 39 h 712"/>
                  <a:gd name="T30" fmla="*/ 295 w 1321"/>
                  <a:gd name="T31" fmla="*/ 39 h 712"/>
                  <a:gd name="T32" fmla="*/ 292 w 1321"/>
                  <a:gd name="T33" fmla="*/ 39 h 712"/>
                  <a:gd name="T34" fmla="*/ 254 w 1321"/>
                  <a:gd name="T35" fmla="*/ 38 h 712"/>
                  <a:gd name="T36" fmla="*/ 217 w 1321"/>
                  <a:gd name="T37" fmla="*/ 38 h 712"/>
                  <a:gd name="T38" fmla="*/ 180 w 1321"/>
                  <a:gd name="T39" fmla="*/ 38 h 712"/>
                  <a:gd name="T40" fmla="*/ 147 w 1321"/>
                  <a:gd name="T41" fmla="*/ 37 h 712"/>
                  <a:gd name="T42" fmla="*/ 117 w 1321"/>
                  <a:gd name="T43" fmla="*/ 37 h 712"/>
                  <a:gd name="T44" fmla="*/ 88 w 1321"/>
                  <a:gd name="T45" fmla="*/ 37 h 712"/>
                  <a:gd name="T46" fmla="*/ 65 w 1321"/>
                  <a:gd name="T47" fmla="*/ 36 h 712"/>
                  <a:gd name="T48" fmla="*/ 42 w 1321"/>
                  <a:gd name="T49" fmla="*/ 34 h 712"/>
                  <a:gd name="T50" fmla="*/ 26 w 1321"/>
                  <a:gd name="T51" fmla="*/ 33 h 712"/>
                  <a:gd name="T52" fmla="*/ 18 w 1321"/>
                  <a:gd name="T53" fmla="*/ 32 h 712"/>
                  <a:gd name="T54" fmla="*/ 6 w 1321"/>
                  <a:gd name="T55" fmla="*/ 30 h 712"/>
                  <a:gd name="T56" fmla="*/ 0 w 1321"/>
                  <a:gd name="T57" fmla="*/ 29 h 712"/>
                  <a:gd name="T58" fmla="*/ 0 w 1321"/>
                  <a:gd name="T59" fmla="*/ 28 h 712"/>
                  <a:gd name="T60" fmla="*/ 4 w 1321"/>
                  <a:gd name="T61" fmla="*/ 26 h 712"/>
                  <a:gd name="T62" fmla="*/ 16 w 1321"/>
                  <a:gd name="T63" fmla="*/ 24 h 712"/>
                  <a:gd name="T64" fmla="*/ 26 w 1321"/>
                  <a:gd name="T65" fmla="*/ 20 h 712"/>
                  <a:gd name="T66" fmla="*/ 61 w 1321"/>
                  <a:gd name="T67" fmla="*/ 16 h 712"/>
                  <a:gd name="T68" fmla="*/ 92 w 1321"/>
                  <a:gd name="T69" fmla="*/ 12 h 712"/>
                  <a:gd name="T70" fmla="*/ 126 w 1321"/>
                  <a:gd name="T71" fmla="*/ 10 h 712"/>
                  <a:gd name="T72" fmla="*/ 168 w 1321"/>
                  <a:gd name="T73" fmla="*/ 7 h 712"/>
                  <a:gd name="T74" fmla="*/ 213 w 1321"/>
                  <a:gd name="T75" fmla="*/ 4 h 712"/>
                  <a:gd name="T76" fmla="*/ 258 w 1321"/>
                  <a:gd name="T77" fmla="*/ 4 h 712"/>
                  <a:gd name="T78" fmla="*/ 309 w 1321"/>
                  <a:gd name="T79" fmla="*/ 4 h 712"/>
                  <a:gd name="T80" fmla="*/ 361 w 1321"/>
                  <a:gd name="T81" fmla="*/ 4 h 712"/>
                  <a:gd name="T82" fmla="*/ 415 w 1321"/>
                  <a:gd name="T83" fmla="*/ 0 h 712"/>
                  <a:gd name="T84" fmla="*/ 415 w 1321"/>
                  <a:gd name="T85" fmla="*/ 0 h 712"/>
                  <a:gd name="T86" fmla="*/ 471 w 1321"/>
                  <a:gd name="T87" fmla="*/ 4 h 712"/>
                  <a:gd name="T88" fmla="*/ 525 w 1321"/>
                  <a:gd name="T89" fmla="*/ 4 h 712"/>
                  <a:gd name="T90" fmla="*/ 578 w 1321"/>
                  <a:gd name="T91" fmla="*/ 4 h 712"/>
                  <a:gd name="T92" fmla="*/ 627 w 1321"/>
                  <a:gd name="T93" fmla="*/ 4 h 712"/>
                  <a:gd name="T94" fmla="*/ 671 w 1321"/>
                  <a:gd name="T95" fmla="*/ 8 h 712"/>
                  <a:gd name="T96" fmla="*/ 712 w 1321"/>
                  <a:gd name="T97" fmla="*/ 11 h 712"/>
                  <a:gd name="T98" fmla="*/ 749 w 1321"/>
                  <a:gd name="T99" fmla="*/ 14 h 712"/>
                  <a:gd name="T100" fmla="*/ 780 w 1321"/>
                  <a:gd name="T101" fmla="*/ 18 h 712"/>
                  <a:gd name="T102" fmla="*/ 807 w 1321"/>
                  <a:gd name="T103" fmla="*/ 22 h 712"/>
                  <a:gd name="T104" fmla="*/ 807 w 1321"/>
                  <a:gd name="T105" fmla="*/ 22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33CCCC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1" name="Text Box 20"/>
            <p:cNvSpPr txBox="1">
              <a:spLocks noChangeArrowheads="1"/>
            </p:cNvSpPr>
            <p:nvPr/>
          </p:nvSpPr>
          <p:spPr bwMode="gray">
            <a:xfrm>
              <a:off x="1908" y="3438"/>
              <a:ext cx="25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2</a:t>
              </a:r>
              <a:endPara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348038" y="5157788"/>
            <a:ext cx="319087" cy="279400"/>
            <a:chOff x="2236" y="3191"/>
            <a:chExt cx="201" cy="176"/>
          </a:xfrm>
        </p:grpSpPr>
        <p:sp>
          <p:nvSpPr>
            <p:cNvPr id="26661" name="Oval 14"/>
            <p:cNvSpPr>
              <a:spLocks noChangeArrowheads="1"/>
            </p:cNvSpPr>
            <p:nvPr/>
          </p:nvSpPr>
          <p:spPr bwMode="gray">
            <a:xfrm rot="-3372907">
              <a:off x="2239" y="3282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33CCCC"/>
                </a:gs>
                <a:gs pos="100000">
                  <a:srgbClr val="22888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62" name="Oval 15"/>
            <p:cNvSpPr>
              <a:spLocks noChangeArrowheads="1"/>
            </p:cNvSpPr>
            <p:nvPr/>
          </p:nvSpPr>
          <p:spPr bwMode="gray">
            <a:xfrm rot="-3372907">
              <a:off x="2353" y="3188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33CCCC"/>
                </a:gs>
                <a:gs pos="100000">
                  <a:srgbClr val="22888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5" name="Group 31"/>
          <p:cNvGrpSpPr>
            <a:grpSpLocks/>
          </p:cNvGrpSpPr>
          <p:nvPr/>
        </p:nvGrpSpPr>
        <p:grpSpPr bwMode="auto">
          <a:xfrm>
            <a:off x="2124075" y="3141663"/>
            <a:ext cx="685800" cy="685800"/>
            <a:chOff x="1488" y="1968"/>
            <a:chExt cx="432" cy="432"/>
          </a:xfrm>
        </p:grpSpPr>
        <p:grpSp>
          <p:nvGrpSpPr>
            <p:cNvPr id="16" name="Group 32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6" y="1920"/>
              <a:chExt cx="1680" cy="1680"/>
            </a:xfrm>
          </p:grpSpPr>
          <p:sp>
            <p:nvSpPr>
              <p:cNvPr id="26659" name="Oval 3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7446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60" name="Freeform 3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807 w 1321"/>
                  <a:gd name="T1" fmla="*/ 22 h 712"/>
                  <a:gd name="T2" fmla="*/ 817 w 1321"/>
                  <a:gd name="T3" fmla="*/ 24 h 712"/>
                  <a:gd name="T4" fmla="*/ 820 w 1321"/>
                  <a:gd name="T5" fmla="*/ 26 h 712"/>
                  <a:gd name="T6" fmla="*/ 815 w 1321"/>
                  <a:gd name="T7" fmla="*/ 28 h 712"/>
                  <a:gd name="T8" fmla="*/ 805 w 1321"/>
                  <a:gd name="T9" fmla="*/ 30 h 712"/>
                  <a:gd name="T10" fmla="*/ 789 w 1321"/>
                  <a:gd name="T11" fmla="*/ 32 h 712"/>
                  <a:gd name="T12" fmla="*/ 768 w 1321"/>
                  <a:gd name="T13" fmla="*/ 33 h 712"/>
                  <a:gd name="T14" fmla="*/ 742 w 1321"/>
                  <a:gd name="T15" fmla="*/ 34 h 712"/>
                  <a:gd name="T16" fmla="*/ 711 w 1321"/>
                  <a:gd name="T17" fmla="*/ 36 h 712"/>
                  <a:gd name="T18" fmla="*/ 677 w 1321"/>
                  <a:gd name="T19" fmla="*/ 37 h 712"/>
                  <a:gd name="T20" fmla="*/ 639 w 1321"/>
                  <a:gd name="T21" fmla="*/ 37 h 712"/>
                  <a:gd name="T22" fmla="*/ 600 w 1321"/>
                  <a:gd name="T23" fmla="*/ 38 h 712"/>
                  <a:gd name="T24" fmla="*/ 556 w 1321"/>
                  <a:gd name="T25" fmla="*/ 38 h 712"/>
                  <a:gd name="T26" fmla="*/ 512 w 1321"/>
                  <a:gd name="T27" fmla="*/ 38 h 712"/>
                  <a:gd name="T28" fmla="*/ 493 w 1321"/>
                  <a:gd name="T29" fmla="*/ 39 h 712"/>
                  <a:gd name="T30" fmla="*/ 295 w 1321"/>
                  <a:gd name="T31" fmla="*/ 39 h 712"/>
                  <a:gd name="T32" fmla="*/ 292 w 1321"/>
                  <a:gd name="T33" fmla="*/ 39 h 712"/>
                  <a:gd name="T34" fmla="*/ 254 w 1321"/>
                  <a:gd name="T35" fmla="*/ 38 h 712"/>
                  <a:gd name="T36" fmla="*/ 217 w 1321"/>
                  <a:gd name="T37" fmla="*/ 38 h 712"/>
                  <a:gd name="T38" fmla="*/ 180 w 1321"/>
                  <a:gd name="T39" fmla="*/ 38 h 712"/>
                  <a:gd name="T40" fmla="*/ 147 w 1321"/>
                  <a:gd name="T41" fmla="*/ 37 h 712"/>
                  <a:gd name="T42" fmla="*/ 117 w 1321"/>
                  <a:gd name="T43" fmla="*/ 37 h 712"/>
                  <a:gd name="T44" fmla="*/ 88 w 1321"/>
                  <a:gd name="T45" fmla="*/ 37 h 712"/>
                  <a:gd name="T46" fmla="*/ 65 w 1321"/>
                  <a:gd name="T47" fmla="*/ 36 h 712"/>
                  <a:gd name="T48" fmla="*/ 42 w 1321"/>
                  <a:gd name="T49" fmla="*/ 34 h 712"/>
                  <a:gd name="T50" fmla="*/ 26 w 1321"/>
                  <a:gd name="T51" fmla="*/ 33 h 712"/>
                  <a:gd name="T52" fmla="*/ 18 w 1321"/>
                  <a:gd name="T53" fmla="*/ 32 h 712"/>
                  <a:gd name="T54" fmla="*/ 6 w 1321"/>
                  <a:gd name="T55" fmla="*/ 30 h 712"/>
                  <a:gd name="T56" fmla="*/ 0 w 1321"/>
                  <a:gd name="T57" fmla="*/ 29 h 712"/>
                  <a:gd name="T58" fmla="*/ 0 w 1321"/>
                  <a:gd name="T59" fmla="*/ 28 h 712"/>
                  <a:gd name="T60" fmla="*/ 4 w 1321"/>
                  <a:gd name="T61" fmla="*/ 26 h 712"/>
                  <a:gd name="T62" fmla="*/ 16 w 1321"/>
                  <a:gd name="T63" fmla="*/ 24 h 712"/>
                  <a:gd name="T64" fmla="*/ 26 w 1321"/>
                  <a:gd name="T65" fmla="*/ 20 h 712"/>
                  <a:gd name="T66" fmla="*/ 61 w 1321"/>
                  <a:gd name="T67" fmla="*/ 16 h 712"/>
                  <a:gd name="T68" fmla="*/ 92 w 1321"/>
                  <a:gd name="T69" fmla="*/ 12 h 712"/>
                  <a:gd name="T70" fmla="*/ 126 w 1321"/>
                  <a:gd name="T71" fmla="*/ 10 h 712"/>
                  <a:gd name="T72" fmla="*/ 168 w 1321"/>
                  <a:gd name="T73" fmla="*/ 7 h 712"/>
                  <a:gd name="T74" fmla="*/ 213 w 1321"/>
                  <a:gd name="T75" fmla="*/ 4 h 712"/>
                  <a:gd name="T76" fmla="*/ 258 w 1321"/>
                  <a:gd name="T77" fmla="*/ 4 h 712"/>
                  <a:gd name="T78" fmla="*/ 309 w 1321"/>
                  <a:gd name="T79" fmla="*/ 4 h 712"/>
                  <a:gd name="T80" fmla="*/ 361 w 1321"/>
                  <a:gd name="T81" fmla="*/ 4 h 712"/>
                  <a:gd name="T82" fmla="*/ 415 w 1321"/>
                  <a:gd name="T83" fmla="*/ 0 h 712"/>
                  <a:gd name="T84" fmla="*/ 415 w 1321"/>
                  <a:gd name="T85" fmla="*/ 0 h 712"/>
                  <a:gd name="T86" fmla="*/ 471 w 1321"/>
                  <a:gd name="T87" fmla="*/ 4 h 712"/>
                  <a:gd name="T88" fmla="*/ 525 w 1321"/>
                  <a:gd name="T89" fmla="*/ 4 h 712"/>
                  <a:gd name="T90" fmla="*/ 578 w 1321"/>
                  <a:gd name="T91" fmla="*/ 4 h 712"/>
                  <a:gd name="T92" fmla="*/ 627 w 1321"/>
                  <a:gd name="T93" fmla="*/ 4 h 712"/>
                  <a:gd name="T94" fmla="*/ 671 w 1321"/>
                  <a:gd name="T95" fmla="*/ 8 h 712"/>
                  <a:gd name="T96" fmla="*/ 712 w 1321"/>
                  <a:gd name="T97" fmla="*/ 11 h 712"/>
                  <a:gd name="T98" fmla="*/ 749 w 1321"/>
                  <a:gd name="T99" fmla="*/ 14 h 712"/>
                  <a:gd name="T100" fmla="*/ 780 w 1321"/>
                  <a:gd name="T101" fmla="*/ 18 h 712"/>
                  <a:gd name="T102" fmla="*/ 807 w 1321"/>
                  <a:gd name="T103" fmla="*/ 22 h 712"/>
                  <a:gd name="T104" fmla="*/ 807 w 1321"/>
                  <a:gd name="T105" fmla="*/ 22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9" name="Text Box 35"/>
            <p:cNvSpPr txBox="1">
              <a:spLocks noChangeArrowheads="1"/>
            </p:cNvSpPr>
            <p:nvPr/>
          </p:nvSpPr>
          <p:spPr bwMode="gray">
            <a:xfrm>
              <a:off x="1586" y="2016"/>
              <a:ext cx="25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1</a:t>
              </a:r>
              <a:endPara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</p:grpSp>
      <p:grpSp>
        <p:nvGrpSpPr>
          <p:cNvPr id="18" name="Group 38"/>
          <p:cNvGrpSpPr>
            <a:grpSpLocks/>
          </p:cNvGrpSpPr>
          <p:nvPr/>
        </p:nvGrpSpPr>
        <p:grpSpPr bwMode="auto">
          <a:xfrm>
            <a:off x="2843213" y="3500438"/>
            <a:ext cx="366712" cy="206375"/>
            <a:chOff x="2016" y="2304"/>
            <a:chExt cx="231" cy="130"/>
          </a:xfrm>
        </p:grpSpPr>
        <p:sp>
          <p:nvSpPr>
            <p:cNvPr id="26655" name="Oval 39"/>
            <p:cNvSpPr>
              <a:spLocks noChangeArrowheads="1"/>
            </p:cNvSpPr>
            <p:nvPr/>
          </p:nvSpPr>
          <p:spPr bwMode="gray">
            <a:xfrm rot="-3372907">
              <a:off x="2019" y="2301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AA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56" name="Oval 40"/>
            <p:cNvSpPr>
              <a:spLocks noChangeArrowheads="1"/>
            </p:cNvSpPr>
            <p:nvPr/>
          </p:nvSpPr>
          <p:spPr bwMode="gray">
            <a:xfrm rot="-3372907">
              <a:off x="2163" y="2349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AA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9" name="Group 26"/>
          <p:cNvGrpSpPr>
            <a:grpSpLocks/>
          </p:cNvGrpSpPr>
          <p:nvPr/>
        </p:nvGrpSpPr>
        <p:grpSpPr bwMode="auto">
          <a:xfrm>
            <a:off x="0" y="115888"/>
            <a:ext cx="4932363" cy="1835150"/>
            <a:chOff x="555" y="2823"/>
            <a:chExt cx="973" cy="1065"/>
          </a:xfrm>
        </p:grpSpPr>
        <p:pic>
          <p:nvPicPr>
            <p:cNvPr id="52" name="Picture 27" descr="Picture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51" name="Oval 28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AE50E2"/>
                </a:gs>
                <a:gs pos="100000">
                  <a:srgbClr val="642E81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52" name="Oval 29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AE50E2">
                    <a:alpha val="85001"/>
                  </a:srgbClr>
                </a:gs>
                <a:gs pos="100000">
                  <a:srgbClr val="6F339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53" name="Oval 30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AE50E2"/>
                </a:gs>
                <a:gs pos="100000">
                  <a:srgbClr val="7E3AA4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6" name="Picture 31" descr="Picture1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42" name="Rectangle 58"/>
          <p:cNvSpPr>
            <a:spLocks noChangeArrowheads="1"/>
          </p:cNvSpPr>
          <p:nvPr/>
        </p:nvSpPr>
        <p:spPr bwMode="auto">
          <a:xfrm>
            <a:off x="179388" y="692150"/>
            <a:ext cx="46815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FFFF66"/>
                </a:solidFill>
                <a:cs typeface="Times New Roman" pitchFamily="18" charset="0"/>
              </a:rPr>
              <a:t>Коммуникативные УУД</a:t>
            </a:r>
          </a:p>
        </p:txBody>
      </p:sp>
      <p:sp>
        <p:nvSpPr>
          <p:cNvPr id="26643" name="Text Box 46"/>
          <p:cNvSpPr txBox="1">
            <a:spLocks noChangeArrowheads="1"/>
          </p:cNvSpPr>
          <p:nvPr/>
        </p:nvSpPr>
        <p:spPr bwMode="auto">
          <a:xfrm>
            <a:off x="5076825" y="1557338"/>
            <a:ext cx="42116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CC"/>
                </a:solidFill>
                <a:cs typeface="Times New Roman" pitchFamily="18" charset="0"/>
              </a:rPr>
              <a:t>умение с достаточной полнотой и точностью выражать свои мысли</a:t>
            </a:r>
            <a:r>
              <a:rPr lang="ru-RU">
                <a:solidFill>
                  <a:srgbClr val="33CCFF"/>
                </a:solidFill>
                <a:cs typeface="Times New Roman" pitchFamily="18" charset="0"/>
              </a:rPr>
              <a:t> </a:t>
            </a:r>
            <a:endParaRPr lang="en-US">
              <a:solidFill>
                <a:srgbClr val="33CCFF"/>
              </a:solidFill>
              <a:cs typeface="Times New Roman" pitchFamily="18" charset="0"/>
            </a:endParaRPr>
          </a:p>
        </p:txBody>
      </p:sp>
      <p:sp>
        <p:nvSpPr>
          <p:cNvPr id="26644" name="Text Box 48"/>
          <p:cNvSpPr txBox="1">
            <a:spLocks noChangeArrowheads="1"/>
          </p:cNvSpPr>
          <p:nvPr/>
        </p:nvSpPr>
        <p:spPr bwMode="auto">
          <a:xfrm>
            <a:off x="7019925" y="3644900"/>
            <a:ext cx="1905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00CC"/>
                </a:solidFill>
                <a:cs typeface="Times New Roman" pitchFamily="18" charset="0"/>
              </a:rPr>
              <a:t>управление поведением партнёра</a:t>
            </a:r>
            <a:r>
              <a:rPr lang="ru-RU">
                <a:solidFill>
                  <a:srgbClr val="33CCFF"/>
                </a:solidFill>
                <a:cs typeface="Times New Roman" pitchFamily="18" charset="0"/>
              </a:rPr>
              <a:t> </a:t>
            </a:r>
            <a:endParaRPr lang="en-US">
              <a:solidFill>
                <a:srgbClr val="33CCFF"/>
              </a:solidFill>
              <a:cs typeface="Times New Roman" pitchFamily="18" charset="0"/>
            </a:endParaRPr>
          </a:p>
        </p:txBody>
      </p:sp>
      <p:sp>
        <p:nvSpPr>
          <p:cNvPr id="26645" name="Text Box 50"/>
          <p:cNvSpPr txBox="1">
            <a:spLocks noChangeArrowheads="1"/>
          </p:cNvSpPr>
          <p:nvPr/>
        </p:nvSpPr>
        <p:spPr bwMode="auto">
          <a:xfrm>
            <a:off x="6659563" y="5732463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00CC"/>
                </a:solidFill>
                <a:cs typeface="Times New Roman" pitchFamily="18" charset="0"/>
              </a:rPr>
              <a:t>разрешение конфликтов</a:t>
            </a:r>
            <a:r>
              <a:rPr lang="ru-RU" sz="2000">
                <a:solidFill>
                  <a:srgbClr val="33CCFF"/>
                </a:solidFill>
                <a:cs typeface="Times New Roman" pitchFamily="18" charset="0"/>
              </a:rPr>
              <a:t> </a:t>
            </a:r>
            <a:endParaRPr lang="en-US" sz="2000">
              <a:solidFill>
                <a:srgbClr val="33CCFF"/>
              </a:solidFill>
              <a:cs typeface="Times New Roman" pitchFamily="18" charset="0"/>
            </a:endParaRPr>
          </a:p>
        </p:txBody>
      </p:sp>
      <p:sp>
        <p:nvSpPr>
          <p:cNvPr id="26646" name="Text Box 49"/>
          <p:cNvSpPr txBox="1">
            <a:spLocks noChangeArrowheads="1"/>
          </p:cNvSpPr>
          <p:nvPr/>
        </p:nvSpPr>
        <p:spPr bwMode="auto">
          <a:xfrm>
            <a:off x="1042988" y="5589588"/>
            <a:ext cx="19161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00CC"/>
                </a:solidFill>
                <a:cs typeface="Times New Roman" pitchFamily="18" charset="0"/>
              </a:rPr>
              <a:t>постановка вопросов</a:t>
            </a:r>
          </a:p>
          <a:p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26647" name="Text Box 47"/>
          <p:cNvSpPr txBox="1">
            <a:spLocks noChangeArrowheads="1"/>
          </p:cNvSpPr>
          <p:nvPr/>
        </p:nvSpPr>
        <p:spPr bwMode="auto">
          <a:xfrm>
            <a:off x="0" y="2492375"/>
            <a:ext cx="216058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00CC"/>
                </a:solidFill>
                <a:cs typeface="Times New Roman" pitchFamily="18" charset="0"/>
              </a:rPr>
              <a:t>планирование учебного сотрудничества с учителем и сверстниками</a:t>
            </a:r>
          </a:p>
        </p:txBody>
      </p:sp>
      <p:pic>
        <p:nvPicPr>
          <p:cNvPr id="26648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5963" y="188913"/>
            <a:ext cx="3143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4" descr="цветная птиц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6324600"/>
            <a:ext cx="381000" cy="381000"/>
          </a:xfrm>
          <a:prstGeom prst="rect">
            <a:avLst/>
          </a:prstGeom>
          <a:noFill/>
          <a:effectLst>
            <a:outerShdw dist="17961" dir="2700000" algn="ctr" rotWithShape="0">
              <a:srgbClr val="660033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457200" y="214313"/>
            <a:ext cx="8229600" cy="5911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6550" indent="-336550"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проявлять интерес к общению;  воспринимать мнения одноклассников об изучаемом предмете;</a:t>
            </a:r>
          </a:p>
          <a:p>
            <a:pPr marL="336550" indent="-336550"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принимать участие в работе парами и группами;</a:t>
            </a:r>
          </a:p>
          <a:p>
            <a:pPr marL="336550" indent="-336550"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высказывать свою точку зрения, рассуждать, делать выводы и обобщения;</a:t>
            </a:r>
          </a:p>
          <a:p>
            <a:pPr marL="336550" indent="-336550"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использовать простейшие речевые средства для передачи своего мнения;</a:t>
            </a:r>
          </a:p>
          <a:p>
            <a:pPr marL="336550" indent="-336550"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проявлять интерес к учебному материалу;</a:t>
            </a:r>
          </a:p>
          <a:p>
            <a:pPr marL="336550" indent="-336550">
              <a:spcBef>
                <a:spcPts val="700"/>
              </a:spcBef>
              <a:buFont typeface="Arial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давать оценку работам и ответам одноклассников на основе заданных критериев успешности учебной деятельности.</a:t>
            </a:r>
          </a:p>
          <a:p>
            <a:pPr marL="336550" indent="-336550">
              <a:spcBef>
                <a:spcPts val="700"/>
              </a:spcBef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sz="280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17144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начального общего образования.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4768865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Любознательный, активно и заинтересованно познающий мир;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Владеющий основами умения учиться, способный к организации собственной деятельности;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Любящий свой народ, свой край и свою Родину;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Уважающий и принимающий ценности семьи и общества;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Выполняющий правила здорового и безопасного для себя и окружающих образа жизни;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Готовый самостоятельно действовать и отвечать за свои поступки перед семьей и обществом;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Доброжелательный, умеющий слушать и слышать собеседника, обосновывать  свою позицию, высказывать свое мнение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Формы адаптации: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05461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i="1" dirty="0" smtClean="0"/>
              <a:t>1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Адаптация организма к новым условиям жизни и деятельности, физическим и интеллектуальным нагрузкам.</a:t>
            </a:r>
          </a:p>
          <a:p>
            <a:pPr marL="514350" indent="-514350" algn="just">
              <a:buAutoNum type="arabicPeriod" startAt="2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Адаптация к новым социальным отношениям и связям.</a:t>
            </a:r>
          </a:p>
          <a:p>
            <a:pPr marL="514350" indent="-514350" algn="just">
              <a:buAutoNum type="arabicPeriod" startAt="2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Адаптация к новым условиям познавательной деятельности.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785794"/>
          <a:ext cx="9144032" cy="6072206"/>
        </p:xfrm>
        <a:graphic>
          <a:graphicData uri="http://schemas.openxmlformats.org/drawingml/2006/table">
            <a:tbl>
              <a:tblPr/>
              <a:tblGrid>
                <a:gridCol w="1647434"/>
                <a:gridCol w="1900405"/>
                <a:gridCol w="2534172"/>
                <a:gridCol w="3062021"/>
              </a:tblGrid>
              <a:tr h="714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40" dirty="0">
                          <a:latin typeface="Times New Roman"/>
                          <a:ea typeface="Times New Roman"/>
                          <a:cs typeface="Times New Roman"/>
                        </a:rPr>
                        <a:t>Параметры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79" marR="1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0" dirty="0">
                          <a:latin typeface="Times New Roman"/>
                          <a:ea typeface="Times New Roman"/>
                          <a:cs typeface="Times New Roman"/>
                        </a:rPr>
                        <a:t>Высокий </a:t>
                      </a:r>
                      <a:r>
                        <a:rPr lang="ru-RU" sz="1400" b="1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уро</a:t>
                      </a:r>
                      <a:r>
                        <a:rPr lang="ru-RU" sz="1400" b="1" spc="-15" dirty="0" smtClean="0">
                          <a:latin typeface="Times New Roman"/>
                          <a:ea typeface="Times New Roman"/>
                          <a:cs typeface="Times New Roman"/>
                        </a:rPr>
                        <a:t>вень </a:t>
                      </a:r>
                      <a:r>
                        <a:rPr lang="ru-RU" sz="1400" b="1" spc="-15" dirty="0">
                          <a:latin typeface="Times New Roman"/>
                          <a:ea typeface="Times New Roman"/>
                          <a:cs typeface="Times New Roman"/>
                        </a:rPr>
                        <a:t>адаптации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79" marR="1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0" dirty="0">
                          <a:latin typeface="Times New Roman"/>
                          <a:ea typeface="Times New Roman"/>
                          <a:cs typeface="Times New Roman"/>
                        </a:rPr>
                        <a:t>Средний </a:t>
                      </a:r>
                      <a:r>
                        <a:rPr lang="ru-RU" sz="1400" b="1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уро</a:t>
                      </a:r>
                      <a:r>
                        <a:rPr lang="ru-RU" sz="1400" b="1" spc="-15" dirty="0" smtClean="0">
                          <a:latin typeface="Times New Roman"/>
                          <a:ea typeface="Times New Roman"/>
                          <a:cs typeface="Times New Roman"/>
                        </a:rPr>
                        <a:t>вень </a:t>
                      </a:r>
                      <a:r>
                        <a:rPr lang="ru-RU" sz="1400" b="1" spc="-15" dirty="0">
                          <a:latin typeface="Times New Roman"/>
                          <a:ea typeface="Times New Roman"/>
                          <a:cs typeface="Times New Roman"/>
                        </a:rPr>
                        <a:t>адаптации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79" marR="1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5" dirty="0">
                          <a:latin typeface="Times New Roman"/>
                          <a:ea typeface="Times New Roman"/>
                          <a:cs typeface="Times New Roman"/>
                        </a:rPr>
                        <a:t>Низкий </a:t>
                      </a:r>
                      <a:r>
                        <a:rPr lang="ru-RU" sz="1400" b="1" spc="-5" dirty="0" smtClean="0">
                          <a:latin typeface="Times New Roman"/>
                          <a:ea typeface="Times New Roman"/>
                          <a:cs typeface="Times New Roman"/>
                        </a:rPr>
                        <a:t>уров</a:t>
                      </a:r>
                      <a:r>
                        <a:rPr lang="ru-RU" sz="1400" b="1" spc="-15" dirty="0" smtClean="0">
                          <a:latin typeface="Times New Roman"/>
                          <a:ea typeface="Times New Roman"/>
                          <a:cs typeface="Times New Roman"/>
                        </a:rPr>
                        <a:t>ень </a:t>
                      </a:r>
                      <a:r>
                        <a:rPr lang="ru-RU" sz="1400" b="1" spc="-15" dirty="0">
                          <a:latin typeface="Times New Roman"/>
                          <a:ea typeface="Times New Roman"/>
                          <a:cs typeface="Times New Roman"/>
                        </a:rPr>
                        <a:t>адаптации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79" marR="1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1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>
                          <a:latin typeface="Times New Roman"/>
                          <a:ea typeface="Times New Roman"/>
                          <a:cs typeface="Times New Roman"/>
                        </a:rPr>
                        <a:t>Отношение к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школе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79" marR="1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 dirty="0">
                          <a:latin typeface="Times New Roman"/>
                          <a:ea typeface="Times New Roman"/>
                          <a:cs typeface="Times New Roman"/>
                        </a:rPr>
                        <a:t>Положительное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 требования </a:t>
                      </a:r>
                      <a:r>
                        <a:rPr lang="ru-RU" sz="140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воспринимаются </a:t>
                      </a:r>
                      <a:r>
                        <a:rPr lang="ru-RU" sz="1400" spc="-10" dirty="0">
                          <a:latin typeface="Times New Roman"/>
                          <a:ea typeface="Times New Roman"/>
                          <a:cs typeface="Times New Roman"/>
                        </a:rPr>
                        <a:t>адекватно.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79" marR="1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latin typeface="Times New Roman"/>
                          <a:ea typeface="Times New Roman"/>
                          <a:cs typeface="Times New Roman"/>
                        </a:rPr>
                        <a:t>Положительное,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нет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отрицательных переживаний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79" marR="1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latin typeface="Times New Roman"/>
                          <a:ea typeface="Times New Roman"/>
                          <a:cs typeface="Times New Roman"/>
                        </a:rPr>
                        <a:t>Отрицательное </a:t>
                      </a:r>
                      <a:r>
                        <a:rPr lang="ru-RU" sz="1400" spc="-5" dirty="0">
                          <a:latin typeface="Times New Roman"/>
                          <a:ea typeface="Times New Roman"/>
                          <a:cs typeface="Times New Roman"/>
                        </a:rPr>
                        <a:t>или </a:t>
                      </a:r>
                      <a:r>
                        <a:rPr lang="ru-RU" sz="1400" spc="-5" dirty="0" smtClean="0">
                          <a:latin typeface="Times New Roman"/>
                          <a:ea typeface="Times New Roman"/>
                          <a:cs typeface="Times New Roman"/>
                        </a:rPr>
                        <a:t>индиффе</a:t>
                      </a:r>
                      <a:r>
                        <a:rPr lang="ru-RU" sz="1400" spc="-15" dirty="0" smtClean="0">
                          <a:latin typeface="Times New Roman"/>
                          <a:ea typeface="Times New Roman"/>
                          <a:cs typeface="Times New Roman"/>
                        </a:rPr>
                        <a:t>рентное</a:t>
                      </a:r>
                      <a:r>
                        <a:rPr lang="ru-RU" sz="1400" spc="-15" dirty="0">
                          <a:latin typeface="Times New Roman"/>
                          <a:ea typeface="Times New Roman"/>
                          <a:cs typeface="Times New Roman"/>
                        </a:rPr>
                        <a:t>, частые </a:t>
                      </a:r>
                      <a:r>
                        <a:rPr lang="ru-RU" sz="1400" spc="-10" dirty="0">
                          <a:latin typeface="Times New Roman"/>
                          <a:ea typeface="Times New Roman"/>
                          <a:cs typeface="Times New Roman"/>
                        </a:rPr>
                        <a:t>жалобы на </a:t>
                      </a:r>
                      <a:r>
                        <a:rPr lang="ru-RU" sz="140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здо</a:t>
                      </a:r>
                      <a:r>
                        <a:rPr lang="ru-RU" sz="1400" spc="-20" dirty="0" smtClean="0">
                          <a:latin typeface="Times New Roman"/>
                          <a:ea typeface="Times New Roman"/>
                          <a:cs typeface="Times New Roman"/>
                        </a:rPr>
                        <a:t>ровье</a:t>
                      </a:r>
                      <a:r>
                        <a:rPr lang="ru-RU" sz="1400" spc="-2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spc="-2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подавлен</a:t>
                      </a:r>
                      <a:r>
                        <a:rPr lang="ru-RU" sz="140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ное </a:t>
                      </a:r>
                      <a:r>
                        <a:rPr lang="ru-RU" sz="1400" spc="-10" dirty="0">
                          <a:latin typeface="Times New Roman"/>
                          <a:ea typeface="Times New Roman"/>
                          <a:cs typeface="Times New Roman"/>
                        </a:rPr>
                        <a:t>настроение,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нарушение дисциплины.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79" marR="1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85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 dirty="0">
                          <a:latin typeface="Times New Roman"/>
                          <a:ea typeface="Times New Roman"/>
                          <a:cs typeface="Times New Roman"/>
                        </a:rPr>
                        <a:t>Усвоение </a:t>
                      </a:r>
                      <a:r>
                        <a:rPr lang="ru-RU" sz="1400" spc="-15" dirty="0" smtClean="0">
                          <a:latin typeface="Times New Roman"/>
                          <a:ea typeface="Times New Roman"/>
                          <a:cs typeface="Times New Roman"/>
                        </a:rPr>
                        <a:t>учебного </a:t>
                      </a:r>
                      <a:r>
                        <a:rPr lang="ru-RU" sz="1400" spc="-15" dirty="0">
                          <a:latin typeface="Times New Roman"/>
                          <a:ea typeface="Times New Roman"/>
                          <a:cs typeface="Times New Roman"/>
                        </a:rPr>
                        <a:t>материала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79" marR="1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>
                          <a:latin typeface="Times New Roman"/>
                          <a:ea typeface="Times New Roman"/>
                          <a:cs typeface="Times New Roman"/>
                        </a:rPr>
                        <a:t>Усваивается легко, полно и глубоко, решает усложненные задачи.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79" marR="1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latin typeface="Times New Roman"/>
                          <a:ea typeface="Times New Roman"/>
                          <a:cs typeface="Times New Roman"/>
                        </a:rPr>
                        <a:t>Понимает материал, если учитель </a:t>
                      </a:r>
                      <a:r>
                        <a:rPr lang="ru-RU" sz="140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излагает </a:t>
                      </a:r>
                      <a:r>
                        <a:rPr lang="ru-RU" sz="1400" spc="-10" dirty="0">
                          <a:latin typeface="Times New Roman"/>
                          <a:ea typeface="Times New Roman"/>
                          <a:cs typeface="Times New Roman"/>
                        </a:rPr>
                        <a:t>его подробно и </a:t>
                      </a:r>
                      <a:r>
                        <a:rPr lang="ru-RU" sz="140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наглядно</a:t>
                      </a:r>
                      <a:r>
                        <a:rPr lang="ru-RU" sz="1400" spc="-10" dirty="0">
                          <a:latin typeface="Times New Roman"/>
                          <a:ea typeface="Times New Roman"/>
                          <a:cs typeface="Times New Roman"/>
                        </a:rPr>
                        <a:t>, усваивает основное </a:t>
                      </a:r>
                      <a:r>
                        <a:rPr lang="ru-RU" sz="140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содержание</a:t>
                      </a:r>
                      <a:r>
                        <a:rPr lang="ru-RU" sz="1400" spc="-10" dirty="0">
                          <a:latin typeface="Times New Roman"/>
                          <a:ea typeface="Times New Roman"/>
                          <a:cs typeface="Times New Roman"/>
                        </a:rPr>
                        <a:t>. Сам решает типовые задачи.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79" marR="1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latin typeface="Times New Roman"/>
                          <a:ea typeface="Times New Roman"/>
                          <a:cs typeface="Times New Roman"/>
                        </a:rPr>
                        <a:t>Материал усваивает </a:t>
                      </a:r>
                      <a:r>
                        <a:rPr lang="ru-RU" sz="140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фрагментарно</a:t>
                      </a:r>
                      <a:r>
                        <a:rPr lang="ru-RU" sz="1400" spc="-10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40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Возникают трудности </a:t>
                      </a:r>
                      <a:r>
                        <a:rPr lang="ru-RU" sz="1400" spc="-10" dirty="0">
                          <a:latin typeface="Times New Roman"/>
                          <a:ea typeface="Times New Roman"/>
                          <a:cs typeface="Times New Roman"/>
                        </a:rPr>
                        <a:t>с решением типовых задач.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79" marR="1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3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 dirty="0" smtClean="0">
                          <a:latin typeface="Times New Roman"/>
                          <a:ea typeface="Times New Roman"/>
                          <a:cs typeface="Times New Roman"/>
                        </a:rPr>
                        <a:t>Самостоятельная </a:t>
                      </a:r>
                      <a:r>
                        <a:rPr lang="ru-RU" sz="1400" spc="-15" dirty="0">
                          <a:latin typeface="Times New Roman"/>
                          <a:ea typeface="Times New Roman"/>
                          <a:cs typeface="Times New Roman"/>
                        </a:rPr>
                        <a:t>работа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79" marR="1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 dirty="0">
                          <a:latin typeface="Times New Roman"/>
                          <a:ea typeface="Times New Roman"/>
                          <a:cs typeface="Times New Roman"/>
                        </a:rPr>
                        <a:t>Прилежен, внимателен, проявляет </a:t>
                      </a:r>
                      <a:r>
                        <a:rPr lang="ru-RU" sz="1400" spc="-15" dirty="0" smtClean="0">
                          <a:latin typeface="Times New Roman"/>
                          <a:ea typeface="Times New Roman"/>
                          <a:cs typeface="Times New Roman"/>
                        </a:rPr>
                        <a:t>большой </a:t>
                      </a:r>
                      <a:r>
                        <a:rPr lang="ru-RU" sz="1400" spc="-15" dirty="0">
                          <a:latin typeface="Times New Roman"/>
                          <a:ea typeface="Times New Roman"/>
                          <a:cs typeface="Times New Roman"/>
                        </a:rPr>
                        <a:t>интерес к </a:t>
                      </a:r>
                      <a:r>
                        <a:rPr lang="ru-RU" sz="1400" spc="-15" dirty="0" smtClean="0">
                          <a:latin typeface="Times New Roman"/>
                          <a:ea typeface="Times New Roman"/>
                          <a:cs typeface="Times New Roman"/>
                        </a:rPr>
                        <a:t>самостоятельной </a:t>
                      </a:r>
                      <a:r>
                        <a:rPr lang="ru-RU" sz="1400" spc="-15" dirty="0">
                          <a:latin typeface="Times New Roman"/>
                          <a:ea typeface="Times New Roman"/>
                          <a:cs typeface="Times New Roman"/>
                        </a:rPr>
                        <a:t>работе, не нуждается во внешнем контроле, </a:t>
                      </a:r>
                      <a:r>
                        <a:rPr lang="ru-RU" sz="1400" spc="-15" dirty="0" smtClean="0">
                          <a:latin typeface="Times New Roman"/>
                          <a:ea typeface="Times New Roman"/>
                          <a:cs typeface="Times New Roman"/>
                        </a:rPr>
                        <a:t>готовится </a:t>
                      </a:r>
                      <a:r>
                        <a:rPr lang="ru-RU" sz="1400" spc="-15" dirty="0">
                          <a:latin typeface="Times New Roman"/>
                          <a:ea typeface="Times New Roman"/>
                          <a:cs typeface="Times New Roman"/>
                        </a:rPr>
                        <a:t>ко всем урокам.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79" marR="1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">
                          <a:latin typeface="Times New Roman"/>
                          <a:ea typeface="Times New Roman"/>
                          <a:cs typeface="Times New Roman"/>
                        </a:rPr>
                        <a:t>Сосредоточен и внимателен, но при контроле взрослых или интересном задании, почти всегда учит уроки.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79" marR="1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latin typeface="Times New Roman"/>
                          <a:ea typeface="Times New Roman"/>
                          <a:cs typeface="Times New Roman"/>
                        </a:rPr>
                        <a:t>Интереса не проявляет, </a:t>
                      </a:r>
                      <a:r>
                        <a:rPr lang="ru-RU" sz="140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самостоятельная </a:t>
                      </a:r>
                      <a:r>
                        <a:rPr lang="ru-RU" sz="1400" spc="-10" dirty="0">
                          <a:latin typeface="Times New Roman"/>
                          <a:ea typeface="Times New Roman"/>
                          <a:cs typeface="Times New Roman"/>
                        </a:rPr>
                        <a:t>работа затруднена, к урокам </a:t>
                      </a:r>
                      <a:r>
                        <a:rPr lang="ru-RU" sz="140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готовится </a:t>
                      </a:r>
                      <a:r>
                        <a:rPr lang="ru-RU" sz="1400" spc="-10" dirty="0">
                          <a:latin typeface="Times New Roman"/>
                          <a:ea typeface="Times New Roman"/>
                          <a:cs typeface="Times New Roman"/>
                        </a:rPr>
                        <a:t>нерегулярно, сохраняет </a:t>
                      </a:r>
                      <a:r>
                        <a:rPr lang="ru-RU" sz="140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работоспособность </a:t>
                      </a:r>
                      <a:r>
                        <a:rPr lang="ru-RU" sz="1400" spc="-10" dirty="0">
                          <a:latin typeface="Times New Roman"/>
                          <a:ea typeface="Times New Roman"/>
                          <a:cs typeface="Times New Roman"/>
                        </a:rPr>
                        <a:t>при длительном отдыхе.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79" marR="1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7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 dirty="0">
                          <a:latin typeface="Times New Roman"/>
                          <a:ea typeface="Times New Roman"/>
                          <a:cs typeface="Times New Roman"/>
                        </a:rPr>
                        <a:t>Статусное </a:t>
                      </a:r>
                      <a:r>
                        <a:rPr lang="ru-RU" sz="1400" spc="-15" dirty="0" smtClean="0">
                          <a:latin typeface="Times New Roman"/>
                          <a:ea typeface="Times New Roman"/>
                          <a:cs typeface="Times New Roman"/>
                        </a:rPr>
                        <a:t>положение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79" marR="1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>
                          <a:latin typeface="Times New Roman"/>
                          <a:ea typeface="Times New Roman"/>
                          <a:cs typeface="Times New Roman"/>
                        </a:rPr>
                        <a:t>Благоприятный статус в классе.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79" marR="1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latin typeface="Times New Roman"/>
                          <a:ea typeface="Times New Roman"/>
                          <a:cs typeface="Times New Roman"/>
                        </a:rPr>
                        <a:t>Поручения выполняет добросовестно, дружит со </a:t>
                      </a:r>
                      <a:r>
                        <a:rPr lang="ru-RU" sz="140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многими одноклассниками</a:t>
                      </a:r>
                      <a:r>
                        <a:rPr lang="ru-RU" sz="1400" spc="-1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79" marR="1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latin typeface="Times New Roman"/>
                          <a:ea typeface="Times New Roman"/>
                          <a:cs typeface="Times New Roman"/>
                        </a:rPr>
                        <a:t>Близких друзей нет. </a:t>
                      </a:r>
                      <a:r>
                        <a:rPr lang="ru-RU" sz="140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Обращается по </a:t>
                      </a:r>
                      <a:r>
                        <a:rPr lang="ru-RU" sz="1400" spc="-10" dirty="0">
                          <a:latin typeface="Times New Roman"/>
                          <a:ea typeface="Times New Roman"/>
                          <a:cs typeface="Times New Roman"/>
                        </a:rPr>
                        <a:t>именам и </a:t>
                      </a:r>
                      <a:r>
                        <a:rPr lang="ru-RU" sz="140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фамилиям </a:t>
                      </a:r>
                      <a:r>
                        <a:rPr lang="ru-RU" sz="1400" spc="-10" dirty="0">
                          <a:latin typeface="Times New Roman"/>
                          <a:ea typeface="Times New Roman"/>
                          <a:cs typeface="Times New Roman"/>
                        </a:rPr>
                        <a:t>лишь </a:t>
                      </a:r>
                      <a:r>
                        <a:rPr lang="ru-RU" sz="140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с частью одноклассников</a:t>
                      </a:r>
                      <a:r>
                        <a:rPr lang="ru-RU" sz="1400" spc="-1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179" marR="1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214414" y="0"/>
            <a:ext cx="707233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Уровни адаптации детей к школе (А. Л.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Венгер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285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Познавательная сфера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642917"/>
          <a:ext cx="9144000" cy="6252529"/>
        </p:xfrm>
        <a:graphic>
          <a:graphicData uri="http://schemas.openxmlformats.org/drawingml/2006/table">
            <a:tbl>
              <a:tblPr/>
              <a:tblGrid>
                <a:gridCol w="4534215"/>
                <a:gridCol w="4609785"/>
              </a:tblGrid>
              <a:tr h="233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25" dirty="0">
                          <a:latin typeface="Times New Roman"/>
                          <a:ea typeface="Times New Roman"/>
                          <a:cs typeface="Times New Roman"/>
                        </a:rPr>
                        <a:t>Предмет исследования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3" marR="9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45" dirty="0">
                          <a:latin typeface="Times New Roman"/>
                          <a:ea typeface="Times New Roman"/>
                          <a:cs typeface="Times New Roman"/>
                        </a:rPr>
                        <a:t>Методы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3" marR="9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6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spc="-5" dirty="0">
                          <a:latin typeface="Times New Roman"/>
                          <a:ea typeface="Calibri"/>
                          <a:cs typeface="Times New Roman"/>
                        </a:rPr>
                        <a:t>1. </a:t>
                      </a:r>
                      <a:r>
                        <a:rPr lang="ru-RU" sz="1100" b="1" i="1" spc="-5" dirty="0">
                          <a:latin typeface="Times New Roman"/>
                          <a:ea typeface="Times New Roman"/>
                          <a:cs typeface="Times New Roman"/>
                        </a:rPr>
                        <a:t>Произвольность психических </a:t>
                      </a:r>
                      <a:r>
                        <a:rPr lang="ru-RU" sz="1100" b="1" i="1" dirty="0">
                          <a:latin typeface="Times New Roman"/>
                          <a:ea typeface="Times New Roman"/>
                          <a:cs typeface="Times New Roman"/>
                        </a:rPr>
                        <a:t>процессов: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004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-	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высокий уровень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активности, самостоятельности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 учебной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работе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- способность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самостоятельно спланировать, осуществить и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</a:t>
                      </a:r>
                      <a:r>
                        <a:rPr lang="ru-RU" sz="110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контролировать </a:t>
                      </a:r>
                      <a:r>
                        <a:rPr lang="ru-RU" sz="1100" spc="-10" dirty="0">
                          <a:latin typeface="Times New Roman"/>
                          <a:ea typeface="Times New Roman"/>
                          <a:cs typeface="Times New Roman"/>
                        </a:rPr>
                        <a:t>результат учебных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действий;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908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-	</a:t>
                      </a:r>
                      <a:r>
                        <a:rPr lang="ru-RU" sz="1100" spc="-15" dirty="0">
                          <a:latin typeface="Times New Roman"/>
                          <a:ea typeface="Times New Roman"/>
                          <a:cs typeface="Times New Roman"/>
                        </a:rPr>
                        <a:t>совершение учебных действий </a:t>
                      </a:r>
                      <a:r>
                        <a:rPr lang="ru-RU" sz="1100" spc="-15" dirty="0" smtClean="0">
                          <a:latin typeface="Times New Roman"/>
                          <a:ea typeface="Times New Roman"/>
                          <a:cs typeface="Times New Roman"/>
                        </a:rPr>
                        <a:t>по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образцу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и правилу,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установленному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взрослым;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845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-	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сосредоточение и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поддержание </a:t>
                      </a:r>
                      <a:r>
                        <a:rPr lang="ru-RU" sz="1100" spc="-5" dirty="0" smtClean="0">
                          <a:latin typeface="Times New Roman"/>
                          <a:ea typeface="Times New Roman"/>
                          <a:cs typeface="Times New Roman"/>
                        </a:rPr>
                        <a:t>внимания </a:t>
                      </a:r>
                      <a:r>
                        <a:rPr lang="ru-RU" sz="1100" spc="-5" dirty="0">
                          <a:latin typeface="Times New Roman"/>
                          <a:ea typeface="Times New Roman"/>
                          <a:cs typeface="Times New Roman"/>
                        </a:rPr>
                        <a:t>на учебной задаче;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5905" algn="l"/>
                        </a:tabLs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-	</a:t>
                      </a:r>
                      <a:r>
                        <a:rPr lang="ru-RU" sz="1100" spc="-10" dirty="0">
                          <a:latin typeface="Times New Roman"/>
                          <a:ea typeface="Times New Roman"/>
                          <a:cs typeface="Times New Roman"/>
                        </a:rPr>
                        <a:t>наличие собственных усилий </a:t>
                      </a:r>
                      <a:r>
                        <a:rPr lang="ru-RU" sz="110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для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преодоления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трудностей в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решении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задачи.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3" marR="9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«Графический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дик</a:t>
                      </a:r>
                      <a:r>
                        <a:rPr lang="ru-RU" sz="1100" spc="-20" dirty="0" smtClean="0">
                          <a:latin typeface="Times New Roman"/>
                          <a:ea typeface="Times New Roman"/>
                          <a:cs typeface="Times New Roman"/>
                        </a:rPr>
                        <a:t>тант</a:t>
                      </a:r>
                      <a:r>
                        <a:rPr lang="ru-RU" sz="1100" spc="-20" dirty="0">
                          <a:latin typeface="Times New Roman"/>
                          <a:ea typeface="Times New Roman"/>
                          <a:cs typeface="Times New Roman"/>
                        </a:rPr>
                        <a:t>» Д. Б. </a:t>
                      </a:r>
                      <a:r>
                        <a:rPr lang="ru-RU" sz="1100" spc="-20" dirty="0" err="1">
                          <a:latin typeface="Times New Roman"/>
                          <a:ea typeface="Times New Roman"/>
                          <a:cs typeface="Times New Roman"/>
                        </a:rPr>
                        <a:t>Эльконина</a:t>
                      </a:r>
                      <a:r>
                        <a:rPr lang="ru-RU" sz="1100" spc="-20" dirty="0" smtClean="0"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Рисование по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точ</a:t>
                      </a:r>
                      <a:r>
                        <a:rPr lang="ru-RU" sz="1100" spc="-25" dirty="0" smtClean="0">
                          <a:latin typeface="Times New Roman"/>
                          <a:ea typeface="Times New Roman"/>
                          <a:cs typeface="Times New Roman"/>
                        </a:rPr>
                        <a:t>кам</a:t>
                      </a:r>
                      <a:r>
                        <a:rPr lang="ru-RU" sz="1100" spc="-25" dirty="0">
                          <a:latin typeface="Times New Roman"/>
                          <a:ea typeface="Times New Roman"/>
                          <a:cs typeface="Times New Roman"/>
                        </a:rPr>
                        <a:t>» А. Л. </a:t>
                      </a:r>
                      <a:r>
                        <a:rPr lang="ru-RU" sz="1100" spc="-25" dirty="0" err="1">
                          <a:latin typeface="Times New Roman"/>
                          <a:ea typeface="Times New Roman"/>
                          <a:cs typeface="Times New Roman"/>
                        </a:rPr>
                        <a:t>Венгера</a:t>
                      </a:r>
                      <a:r>
                        <a:rPr lang="ru-RU" sz="1100" spc="-25" dirty="0">
                          <a:latin typeface="Times New Roman"/>
                          <a:ea typeface="Times New Roman"/>
                          <a:cs typeface="Times New Roman"/>
                        </a:rPr>
                        <a:t>; </a:t>
                      </a:r>
                      <a:endParaRPr lang="ru-RU" sz="1100" spc="-25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5" dirty="0" smtClean="0">
                          <a:latin typeface="Times New Roman"/>
                          <a:ea typeface="Times New Roman"/>
                          <a:cs typeface="Times New Roman"/>
                        </a:rPr>
                        <a:t>«"</a:t>
                      </a:r>
                      <a:r>
                        <a:rPr lang="ru-RU" sz="1100" spc="-15" dirty="0">
                          <a:latin typeface="Times New Roman"/>
                          <a:ea typeface="Times New Roman"/>
                          <a:cs typeface="Times New Roman"/>
                        </a:rPr>
                        <a:t>Да" и "Нет" не </a:t>
                      </a:r>
                      <a:r>
                        <a:rPr lang="ru-RU" sz="1100" spc="-15" dirty="0" smtClean="0">
                          <a:latin typeface="Times New Roman"/>
                          <a:ea typeface="Times New Roman"/>
                          <a:cs typeface="Times New Roman"/>
                        </a:rPr>
                        <a:t>говорите</a:t>
                      </a:r>
                      <a:r>
                        <a:rPr lang="ru-RU" sz="1100" spc="-15" dirty="0">
                          <a:latin typeface="Times New Roman"/>
                          <a:ea typeface="Times New Roman"/>
                          <a:cs typeface="Times New Roman"/>
                        </a:rPr>
                        <a:t>» Н. И. </a:t>
                      </a:r>
                      <a:r>
                        <a:rPr lang="ru-RU" sz="1100" spc="-15" dirty="0" err="1">
                          <a:latin typeface="Times New Roman"/>
                          <a:ea typeface="Times New Roman"/>
                          <a:cs typeface="Times New Roman"/>
                        </a:rPr>
                        <a:t>Гуткиной</a:t>
                      </a:r>
                      <a:r>
                        <a:rPr lang="ru-RU" sz="1100" spc="-15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3" marR="9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0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spc="-15" dirty="0">
                          <a:latin typeface="Times New Roman"/>
                          <a:ea typeface="Calibri"/>
                          <a:cs typeface="Times New Roman"/>
                        </a:rPr>
                        <a:t>2. </a:t>
                      </a:r>
                      <a:r>
                        <a:rPr lang="ru-RU" sz="1100" b="1" i="1" spc="-15" dirty="0">
                          <a:latin typeface="Times New Roman"/>
                          <a:ea typeface="Times New Roman"/>
                          <a:cs typeface="Times New Roman"/>
                        </a:rPr>
                        <a:t>Развитие мышления: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- высокий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уровень развития наглядно-образного мышления: </a:t>
                      </a:r>
                      <a:r>
                        <a:rPr lang="ru-RU" sz="1100" spc="-15" dirty="0">
                          <a:latin typeface="Times New Roman"/>
                          <a:ea typeface="Times New Roman"/>
                          <a:cs typeface="Times New Roman"/>
                        </a:rPr>
                        <a:t>вычленение существенных свойств </a:t>
                      </a:r>
                      <a:r>
                        <a:rPr lang="ru-RU" sz="1100" spc="-5" dirty="0">
                          <a:latin typeface="Times New Roman"/>
                          <a:ea typeface="Times New Roman"/>
                          <a:cs typeface="Times New Roman"/>
                        </a:rPr>
                        <a:t>и отношений предметов </a:t>
                      </a:r>
                      <a:r>
                        <a:rPr lang="ru-RU" sz="1100" spc="-5" dirty="0" smtClean="0">
                          <a:latin typeface="Times New Roman"/>
                          <a:ea typeface="Times New Roman"/>
                          <a:cs typeface="Times New Roman"/>
                        </a:rPr>
                        <a:t>окружаю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щего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мира; использование схем; </a:t>
                      </a:r>
                      <a:r>
                        <a:rPr lang="ru-RU" sz="1100" spc="-5" dirty="0">
                          <a:latin typeface="Times New Roman"/>
                          <a:ea typeface="Times New Roman"/>
                          <a:cs typeface="Times New Roman"/>
                        </a:rPr>
                        <a:t>способность к обобщению</a:t>
                      </a:r>
                      <a:r>
                        <a:rPr lang="ru-RU" sz="1100" spc="-5" dirty="0" smtClean="0"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- начальный уровень развития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ло</a:t>
                      </a:r>
                      <a:r>
                        <a:rPr lang="ru-RU" sz="1100" spc="-5" dirty="0" smtClean="0">
                          <a:latin typeface="Times New Roman"/>
                          <a:ea typeface="Times New Roman"/>
                          <a:cs typeface="Times New Roman"/>
                        </a:rPr>
                        <a:t>гического </a:t>
                      </a:r>
                      <a:r>
                        <a:rPr lang="ru-RU" sz="1100" spc="-5" dirty="0">
                          <a:latin typeface="Times New Roman"/>
                          <a:ea typeface="Times New Roman"/>
                          <a:cs typeface="Times New Roman"/>
                        </a:rPr>
                        <a:t>мышления: способность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к умозаключениям и выводам на </a:t>
                      </a:r>
                      <a:r>
                        <a:rPr lang="ru-RU" sz="1100" spc="-10" dirty="0">
                          <a:latin typeface="Times New Roman"/>
                          <a:ea typeface="Times New Roman"/>
                          <a:cs typeface="Times New Roman"/>
                        </a:rPr>
                        <a:t>основе имеющихся данных.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3" marR="9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latin typeface="Times New Roman"/>
                          <a:ea typeface="Times New Roman"/>
                          <a:cs typeface="Times New Roman"/>
                        </a:rPr>
                        <a:t>Тест Керна - </a:t>
                      </a:r>
                      <a:r>
                        <a:rPr lang="ru-RU" sz="1100" spc="-1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Йрасека</a:t>
                      </a:r>
                      <a:r>
                        <a:rPr lang="ru-RU" sz="110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spc="-15" dirty="0">
                          <a:latin typeface="Times New Roman"/>
                          <a:ea typeface="Times New Roman"/>
                          <a:cs typeface="Times New Roman"/>
                        </a:rPr>
                        <a:t>«Рисунок человека»; </a:t>
                      </a:r>
                      <a:endParaRPr lang="ru-RU" sz="1100" spc="-15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тест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Векслера «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Лабиринт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»;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latin typeface="Times New Roman"/>
                          <a:ea typeface="Times New Roman"/>
                          <a:cs typeface="Times New Roman"/>
                        </a:rPr>
                        <a:t>методика «</a:t>
                      </a:r>
                      <a:r>
                        <a:rPr lang="ru-RU" sz="110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Последовательность     </a:t>
                      </a:r>
                      <a:r>
                        <a:rPr lang="ru-RU" sz="1100" spc="-10" dirty="0">
                          <a:latin typeface="Times New Roman"/>
                          <a:ea typeface="Times New Roman"/>
                          <a:cs typeface="Times New Roman"/>
                        </a:rPr>
                        <a:t>событий» </a:t>
                      </a:r>
                      <a:r>
                        <a:rPr lang="ru-RU" sz="1100" spc="-20" dirty="0">
                          <a:latin typeface="Times New Roman"/>
                          <a:ea typeface="Times New Roman"/>
                          <a:cs typeface="Times New Roman"/>
                        </a:rPr>
                        <a:t>Н. И. </a:t>
                      </a:r>
                      <a:r>
                        <a:rPr lang="ru-RU" sz="1100" spc="-20" dirty="0" err="1">
                          <a:latin typeface="Times New Roman"/>
                          <a:ea typeface="Times New Roman"/>
                          <a:cs typeface="Times New Roman"/>
                        </a:rPr>
                        <a:t>Гуткиной</a:t>
                      </a:r>
                      <a:r>
                        <a:rPr lang="ru-RU" sz="1100" spc="-20" dirty="0">
                          <a:latin typeface="Times New Roman"/>
                          <a:ea typeface="Times New Roman"/>
                          <a:cs typeface="Times New Roman"/>
                        </a:rPr>
                        <a:t>;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методика Л. И. </a:t>
                      </a:r>
                      <a:r>
                        <a:rPr lang="ru-RU" sz="11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Пере</a:t>
                      </a:r>
                      <a:r>
                        <a:rPr lang="ru-RU" sz="1100" spc="-15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слени</a:t>
                      </a:r>
                      <a:r>
                        <a:rPr lang="ru-RU" sz="1100" spc="-15" dirty="0">
                          <a:latin typeface="Times New Roman"/>
                          <a:ea typeface="Times New Roman"/>
                          <a:cs typeface="Times New Roman"/>
                        </a:rPr>
                        <a:t>, Л. Ф. Чупрова; </a:t>
                      </a:r>
                      <a:endParaRPr lang="ru-RU" sz="1100" spc="-15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методика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Равена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1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мо</a:t>
                      </a:r>
                      <a:r>
                        <a:rPr lang="ru-RU" sz="1100" spc="-2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диф</a:t>
                      </a:r>
                      <a:r>
                        <a:rPr lang="ru-RU" sz="1100" spc="-20" dirty="0">
                          <a:latin typeface="Times New Roman"/>
                          <a:ea typeface="Times New Roman"/>
                          <a:cs typeface="Times New Roman"/>
                        </a:rPr>
                        <a:t>. Л. А. </a:t>
                      </a:r>
                      <a:r>
                        <a:rPr lang="ru-RU" sz="1100" spc="-20" dirty="0" err="1">
                          <a:latin typeface="Times New Roman"/>
                          <a:ea typeface="Times New Roman"/>
                          <a:cs typeface="Times New Roman"/>
                        </a:rPr>
                        <a:t>Ясюковой</a:t>
                      </a:r>
                      <a:r>
                        <a:rPr lang="ru-RU" sz="1100" spc="-20" dirty="0">
                          <a:latin typeface="Times New Roman"/>
                          <a:ea typeface="Times New Roman"/>
                          <a:cs typeface="Times New Roman"/>
                        </a:rPr>
                        <a:t>); </a:t>
                      </a:r>
                      <a:endParaRPr lang="ru-RU" sz="1100" spc="-2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" dirty="0" smtClean="0">
                          <a:latin typeface="Times New Roman"/>
                          <a:ea typeface="Times New Roman"/>
                          <a:cs typeface="Times New Roman"/>
                        </a:rPr>
                        <a:t>методика  </a:t>
                      </a:r>
                      <a:r>
                        <a:rPr lang="ru-RU" sz="1100" spc="-5" dirty="0">
                          <a:latin typeface="Times New Roman"/>
                          <a:ea typeface="Times New Roman"/>
                          <a:cs typeface="Times New Roman"/>
                        </a:rPr>
                        <a:t>А.   3.   </a:t>
                      </a:r>
                      <a:r>
                        <a:rPr lang="ru-RU" sz="1100" spc="-5" dirty="0" err="1">
                          <a:latin typeface="Times New Roman"/>
                          <a:ea typeface="Times New Roman"/>
                          <a:cs typeface="Times New Roman"/>
                        </a:rPr>
                        <a:t>Зака</a:t>
                      </a:r>
                      <a:r>
                        <a:rPr lang="ru-RU" sz="1100" spc="-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«Интеллектуальная </a:t>
                      </a:r>
                      <a:r>
                        <a:rPr lang="ru-RU" sz="1100" spc="-15" dirty="0">
                          <a:latin typeface="Times New Roman"/>
                          <a:ea typeface="Times New Roman"/>
                          <a:cs typeface="Times New Roman"/>
                        </a:rPr>
                        <a:t>рефлексия»   и   «</a:t>
                      </a:r>
                      <a:r>
                        <a:rPr lang="ru-RU" sz="1100" spc="-15" dirty="0" smtClean="0">
                          <a:latin typeface="Times New Roman"/>
                          <a:ea typeface="Times New Roman"/>
                          <a:cs typeface="Times New Roman"/>
                        </a:rPr>
                        <a:t>Зада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чи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»;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«Действия общего приёма решения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за</a:t>
                      </a:r>
                      <a:r>
                        <a:rPr lang="ru-RU" sz="1100" spc="-20" dirty="0" smtClean="0">
                          <a:latin typeface="Times New Roman"/>
                          <a:ea typeface="Times New Roman"/>
                          <a:cs typeface="Times New Roman"/>
                        </a:rPr>
                        <a:t>дач</a:t>
                      </a:r>
                      <a:r>
                        <a:rPr lang="ru-RU" sz="1100" spc="-20" dirty="0">
                          <a:latin typeface="Times New Roman"/>
                          <a:ea typeface="Times New Roman"/>
                          <a:cs typeface="Times New Roman"/>
                        </a:rPr>
                        <a:t>» А. Р. </a:t>
                      </a:r>
                      <a:r>
                        <a:rPr lang="ru-RU" sz="1100" spc="-20" dirty="0" err="1">
                          <a:latin typeface="Times New Roman"/>
                          <a:ea typeface="Times New Roman"/>
                          <a:cs typeface="Times New Roman"/>
                        </a:rPr>
                        <a:t>Лурия</a:t>
                      </a:r>
                      <a:r>
                        <a:rPr lang="ru-RU" sz="1100" spc="-20" dirty="0">
                          <a:latin typeface="Times New Roman"/>
                          <a:ea typeface="Times New Roman"/>
                          <a:cs typeface="Times New Roman"/>
                        </a:rPr>
                        <a:t>, Л. С.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Цветковой.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3" marR="9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9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3.   </a:t>
                      </a:r>
                      <a:r>
                        <a:rPr lang="ru-RU" sz="11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Сформированность</a:t>
                      </a:r>
                      <a:r>
                        <a:rPr lang="ru-RU" sz="1100" b="1" i="1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1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важнейших </a:t>
                      </a:r>
                      <a:r>
                        <a:rPr lang="ru-RU" sz="1100" b="1" i="1" dirty="0">
                          <a:latin typeface="Times New Roman"/>
                          <a:ea typeface="Times New Roman"/>
                          <a:cs typeface="Times New Roman"/>
                        </a:rPr>
                        <a:t>учебных действий: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192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-	</a:t>
                      </a:r>
                      <a:r>
                        <a:rPr lang="ru-RU" sz="1100" spc="-10" dirty="0">
                          <a:latin typeface="Times New Roman"/>
                          <a:ea typeface="Times New Roman"/>
                          <a:cs typeface="Times New Roman"/>
                        </a:rPr>
                        <a:t>умение выделить учебную </a:t>
                      </a:r>
                      <a:r>
                        <a:rPr lang="ru-RU" sz="110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задачу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и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превратить её в цель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деятельности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192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-	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сформированность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внутреннего </a:t>
                      </a:r>
                      <a:r>
                        <a:rPr lang="ru-RU" sz="1100" spc="-5" dirty="0" smtClean="0">
                          <a:latin typeface="Times New Roman"/>
                          <a:ea typeface="Times New Roman"/>
                          <a:cs typeface="Times New Roman"/>
                        </a:rPr>
                        <a:t>плана </a:t>
                      </a:r>
                      <a:r>
                        <a:rPr lang="ru-RU" sz="1100" spc="-5" dirty="0">
                          <a:latin typeface="Times New Roman"/>
                          <a:ea typeface="Times New Roman"/>
                          <a:cs typeface="Times New Roman"/>
                        </a:rPr>
                        <a:t>умственных действий;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192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-	</a:t>
                      </a:r>
                      <a:r>
                        <a:rPr lang="ru-RU" sz="1100" spc="-10" dirty="0">
                          <a:latin typeface="Times New Roman"/>
                          <a:ea typeface="Times New Roman"/>
                          <a:cs typeface="Times New Roman"/>
                        </a:rPr>
                        <a:t>умение выполнять задание </a:t>
                      </a:r>
                      <a:r>
                        <a:rPr lang="ru-RU" sz="110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взрос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лого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3" marR="9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20" dirty="0">
                          <a:latin typeface="Times New Roman"/>
                          <a:ea typeface="Times New Roman"/>
                          <a:cs typeface="Times New Roman"/>
                        </a:rPr>
                        <a:t>«Методика заучивания </a:t>
                      </a:r>
                      <a:r>
                        <a:rPr lang="ru-RU" sz="1100" spc="-5" dirty="0">
                          <a:latin typeface="Times New Roman"/>
                          <a:ea typeface="Times New Roman"/>
                          <a:cs typeface="Times New Roman"/>
                        </a:rPr>
                        <a:t>десяти слов» А. Р. </a:t>
                      </a:r>
                      <a:r>
                        <a:rPr lang="ru-RU" sz="1100" spc="-5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Лу</a:t>
                      </a:r>
                      <a:r>
                        <a:rPr lang="ru-RU" sz="11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рия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; 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«Кодирование»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100" spc="-20" dirty="0" smtClean="0">
                          <a:latin typeface="Times New Roman"/>
                          <a:ea typeface="Times New Roman"/>
                          <a:cs typeface="Times New Roman"/>
                        </a:rPr>
                        <a:t>тест </a:t>
                      </a:r>
                      <a:r>
                        <a:rPr lang="ru-RU" sz="1100" spc="-20" dirty="0">
                          <a:latin typeface="Times New Roman"/>
                          <a:ea typeface="Times New Roman"/>
                          <a:cs typeface="Times New Roman"/>
                        </a:rPr>
                        <a:t>Векслера в версии </a:t>
                      </a:r>
                      <a:r>
                        <a:rPr lang="ru-RU" sz="1100" spc="-25" dirty="0">
                          <a:latin typeface="Times New Roman"/>
                          <a:ea typeface="Times New Roman"/>
                          <a:cs typeface="Times New Roman"/>
                        </a:rPr>
                        <a:t>А. Ю. Панасюка; </a:t>
                      </a:r>
                      <a:r>
                        <a:rPr lang="ru-RU" sz="1100" spc="-25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spc="-25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сфор</a:t>
                      </a:r>
                      <a:r>
                        <a:rPr lang="ru-RU" sz="1100" spc="-1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мированность</a:t>
                      </a:r>
                      <a:r>
                        <a:rPr lang="ru-RU" sz="110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ru-RU" sz="1100" spc="-10" dirty="0">
                          <a:latin typeface="Times New Roman"/>
                          <a:ea typeface="Times New Roman"/>
                          <a:cs typeface="Times New Roman"/>
                        </a:rPr>
                        <a:t>УУД </a:t>
                      </a:r>
                      <a:r>
                        <a:rPr lang="ru-RU" sz="1100" spc="-35" dirty="0">
                          <a:latin typeface="Times New Roman"/>
                          <a:ea typeface="Times New Roman"/>
                          <a:cs typeface="Times New Roman"/>
                        </a:rPr>
                        <a:t>(Г. В. </a:t>
                      </a:r>
                      <a:r>
                        <a:rPr lang="ru-RU" sz="1100" spc="-35" dirty="0" err="1">
                          <a:latin typeface="Times New Roman"/>
                          <a:ea typeface="Times New Roman"/>
                          <a:cs typeface="Times New Roman"/>
                        </a:rPr>
                        <a:t>Репкина</a:t>
                      </a:r>
                      <a:r>
                        <a:rPr lang="ru-RU" sz="1100" spc="-35" dirty="0">
                          <a:latin typeface="Times New Roman"/>
                          <a:ea typeface="Times New Roman"/>
                          <a:cs typeface="Times New Roman"/>
                        </a:rPr>
                        <a:t>, Е. В. </a:t>
                      </a:r>
                      <a:r>
                        <a:rPr lang="ru-RU" sz="1100" spc="-35" dirty="0" smtClean="0">
                          <a:latin typeface="Times New Roman"/>
                          <a:ea typeface="Times New Roman"/>
                          <a:cs typeface="Times New Roman"/>
                        </a:rPr>
                        <a:t>За</a:t>
                      </a:r>
                      <a:r>
                        <a:rPr lang="ru-RU" sz="1100" spc="-25" dirty="0" smtClean="0">
                          <a:latin typeface="Times New Roman"/>
                          <a:ea typeface="Times New Roman"/>
                          <a:cs typeface="Times New Roman"/>
                        </a:rPr>
                        <a:t>ика</a:t>
                      </a:r>
                      <a:r>
                        <a:rPr lang="ru-RU" sz="1100" spc="-25" dirty="0">
                          <a:latin typeface="Times New Roman"/>
                          <a:ea typeface="Times New Roman"/>
                          <a:cs typeface="Times New Roman"/>
                        </a:rPr>
                        <a:t>, Г. А. </a:t>
                      </a:r>
                      <a:r>
                        <a:rPr lang="ru-RU" sz="1100" spc="-25" dirty="0" err="1">
                          <a:latin typeface="Times New Roman"/>
                          <a:ea typeface="Times New Roman"/>
                          <a:cs typeface="Times New Roman"/>
                        </a:rPr>
                        <a:t>Цукерман</a:t>
                      </a:r>
                      <a:r>
                        <a:rPr lang="ru-RU" sz="1100" spc="-25" dirty="0" smtClean="0">
                          <a:latin typeface="Times New Roman"/>
                          <a:ea typeface="Times New Roman"/>
                          <a:cs typeface="Times New Roman"/>
                        </a:rPr>
                        <a:t>);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методика    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«Задачи» </a:t>
                      </a:r>
                      <a:r>
                        <a:rPr lang="ru-RU" sz="1100" spc="-15" dirty="0">
                          <a:latin typeface="Times New Roman"/>
                          <a:ea typeface="Times New Roman"/>
                          <a:cs typeface="Times New Roman"/>
                        </a:rPr>
                        <a:t>А.    </a:t>
                      </a:r>
                      <a:r>
                        <a:rPr lang="ru-RU" sz="1100" spc="-15" dirty="0" smtClean="0">
                          <a:latin typeface="Times New Roman"/>
                          <a:ea typeface="Times New Roman"/>
                          <a:cs typeface="Times New Roman"/>
                        </a:rPr>
                        <a:t>Г.    </a:t>
                      </a:r>
                      <a:r>
                        <a:rPr lang="ru-RU" sz="1100" spc="-15" dirty="0" err="1">
                          <a:latin typeface="Times New Roman"/>
                          <a:ea typeface="Times New Roman"/>
                          <a:cs typeface="Times New Roman"/>
                        </a:rPr>
                        <a:t>Гуружапова</a:t>
                      </a:r>
                      <a:r>
                        <a:rPr lang="ru-RU" sz="1100" spc="-15" dirty="0">
                          <a:latin typeface="Times New Roman"/>
                          <a:ea typeface="Times New Roman"/>
                          <a:cs typeface="Times New Roman"/>
                        </a:rPr>
                        <a:t>; </a:t>
                      </a:r>
                      <a:r>
                        <a:rPr lang="ru-RU" sz="1100" spc="-15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Выкладывание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узора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из кубика» П. Я. Гальперина.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3" marR="9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9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Times New Roman"/>
                          <a:ea typeface="Calibri"/>
                          <a:cs typeface="Times New Roman"/>
                        </a:rPr>
                        <a:t>4. </a:t>
                      </a:r>
                      <a:r>
                        <a:rPr lang="ru-RU" sz="1100" b="1" i="1" dirty="0">
                          <a:latin typeface="Times New Roman"/>
                          <a:ea typeface="Times New Roman"/>
                          <a:cs typeface="Times New Roman"/>
                        </a:rPr>
                        <a:t>Развитие речи: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53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-	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понимание  смысла текста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или простых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понятий;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  <a:tabLst>
                          <a:tab pos="130810" algn="l"/>
                        </a:tabLs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использование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речи как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инструмента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мышления (владение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сложноподчиненными  конструкциями  в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устной речи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130810" algn="l"/>
                        </a:tabLs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100" spc="-2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развитие </a:t>
                      </a:r>
                      <a:r>
                        <a:rPr lang="ru-RU" sz="1100" spc="-20" dirty="0">
                          <a:latin typeface="Times New Roman"/>
                          <a:ea typeface="Times New Roman"/>
                          <a:cs typeface="Times New Roman"/>
                        </a:rPr>
                        <a:t>фонематического слуха.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3" marR="9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5">
                          <a:latin typeface="Times New Roman"/>
                          <a:ea typeface="Times New Roman"/>
                          <a:cs typeface="Times New Roman"/>
                        </a:rPr>
                        <a:t>«Звуковые прятки»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ГГ. И. Гуткиной.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3" marR="9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5. </a:t>
                      </a:r>
                      <a:r>
                        <a:rPr lang="ru-RU" sz="1100" b="1" i="1" dirty="0">
                          <a:latin typeface="Times New Roman"/>
                          <a:ea typeface="Times New Roman"/>
                          <a:cs typeface="Times New Roman"/>
                        </a:rPr>
                        <a:t>Развитие тонкой моторики: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- способность  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к   сложной  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двигательной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активности при обучении письму и рисованию.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3" marR="9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45" dirty="0">
                          <a:latin typeface="Times New Roman"/>
                          <a:ea typeface="Times New Roman"/>
                          <a:cs typeface="Times New Roman"/>
                        </a:rPr>
                        <a:t>«Домик» ГГ. И. </a:t>
                      </a:r>
                      <a:r>
                        <a:rPr lang="ru-RU" sz="1100" spc="-45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Гутки</a:t>
                      </a:r>
                      <a:r>
                        <a:rPr lang="ru-RU" sz="11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ной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3" marR="9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500063" y="142875"/>
            <a:ext cx="7920037" cy="785813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3300"/>
                </a:solidFill>
              </a:rPr>
              <a:t/>
            </a:r>
            <a:br>
              <a:rPr lang="ru-RU" sz="3600" dirty="0" smtClean="0">
                <a:solidFill>
                  <a:srgbClr val="FF3300"/>
                </a:solidFill>
              </a:rPr>
            </a:br>
            <a:r>
              <a:rPr lang="ru-RU" sz="3600" dirty="0" smtClean="0">
                <a:solidFill>
                  <a:srgbClr val="0066FF"/>
                </a:solidFill>
                <a:latin typeface="Impact" pitchFamily="34" charset="0"/>
              </a:rPr>
              <a:t>Основная цель</a:t>
            </a:r>
            <a:r>
              <a:rPr lang="en-US" sz="3600" dirty="0" smtClean="0">
                <a:solidFill>
                  <a:srgbClr val="0066FF"/>
                </a:solidFill>
                <a:latin typeface="Impact" pitchFamily="34" charset="0"/>
              </a:rPr>
              <a:t> </a:t>
            </a:r>
            <a:r>
              <a:rPr lang="ru-RU" sz="3600" dirty="0" smtClean="0">
                <a:solidFill>
                  <a:srgbClr val="0066FF"/>
                </a:solidFill>
                <a:latin typeface="Impact" pitchFamily="34" charset="0"/>
              </a:rPr>
              <a:t>российского образования</a:t>
            </a:r>
            <a:r>
              <a:rPr lang="ru-RU" sz="3600" dirty="0" smtClean="0">
                <a:solidFill>
                  <a:srgbClr val="0000FF"/>
                </a:solidFill>
              </a:rPr>
              <a:t/>
            </a:r>
            <a:br>
              <a:rPr lang="ru-RU" sz="3600" dirty="0" smtClean="0">
                <a:solidFill>
                  <a:srgbClr val="0000FF"/>
                </a:solidFill>
              </a:rPr>
            </a:br>
            <a:endParaRPr lang="ru-RU" sz="3600" dirty="0" smtClean="0">
              <a:solidFill>
                <a:srgbClr val="0000FF"/>
              </a:solidFill>
            </a:endParaRPr>
          </a:p>
        </p:txBody>
      </p:sp>
      <p:sp>
        <p:nvSpPr>
          <p:cNvPr id="6" name="AutoShape 26"/>
          <p:cNvSpPr>
            <a:spLocks noChangeArrowheads="1"/>
          </p:cNvSpPr>
          <p:nvPr/>
        </p:nvSpPr>
        <p:spPr bwMode="auto">
          <a:xfrm>
            <a:off x="3286125" y="928688"/>
            <a:ext cx="2232025" cy="1511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dirty="0">
                <a:solidFill>
                  <a:srgbClr val="C00000"/>
                </a:solidFill>
                <a:latin typeface="Impact" pitchFamily="34" charset="0"/>
              </a:rPr>
              <a:t>Стратегия</a:t>
            </a:r>
          </a:p>
          <a:p>
            <a:pPr algn="ctr">
              <a:defRPr/>
            </a:pPr>
            <a:r>
              <a:rPr lang="ru-RU" sz="2000" dirty="0">
                <a:solidFill>
                  <a:srgbClr val="C00000"/>
                </a:solidFill>
                <a:latin typeface="Impact" pitchFamily="34" charset="0"/>
              </a:rPr>
              <a:t>2020</a:t>
            </a:r>
          </a:p>
          <a:p>
            <a:pPr algn="ctr">
              <a:defRPr/>
            </a:pPr>
            <a:r>
              <a:rPr lang="ru-RU" sz="2000" dirty="0">
                <a:solidFill>
                  <a:srgbClr val="C00000"/>
                </a:solidFill>
                <a:latin typeface="Impact" pitchFamily="34" charset="0"/>
              </a:rPr>
              <a:t>Наша новая школа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323850" y="2060575"/>
            <a:ext cx="2878138" cy="22320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solidFill>
              <a:srgbClr val="0000FF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1400" u="sng" dirty="0">
              <a:latin typeface="Arial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u="sng" dirty="0">
                <a:solidFill>
                  <a:srgbClr val="C00000"/>
                </a:solidFill>
                <a:cs typeface="Times New Roman" pitchFamily="18" charset="0"/>
              </a:rPr>
              <a:t>Общественный 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u="sng" dirty="0">
                <a:solidFill>
                  <a:srgbClr val="C00000"/>
                </a:solidFill>
                <a:cs typeface="Times New Roman" pitchFamily="18" charset="0"/>
              </a:rPr>
              <a:t>договор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400" u="sng" dirty="0">
              <a:solidFill>
                <a:srgbClr val="0000FF"/>
              </a:solidFill>
              <a:latin typeface="Arial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latin typeface="Arial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latin typeface="Arial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latin typeface="Arial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latin typeface="Arial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latin typeface="Arial" charset="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642938" y="2786063"/>
            <a:ext cx="2593975" cy="143986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 algn="ctr">
              <a:defRPr/>
            </a:pPr>
            <a:r>
              <a:rPr lang="ru-RU" dirty="0">
                <a:solidFill>
                  <a:srgbClr val="0066FF"/>
                </a:solidFill>
                <a:cs typeface="Times New Roman" pitchFamily="18" charset="0"/>
              </a:rPr>
              <a:t>Новые </a:t>
            </a:r>
          </a:p>
          <a:p>
            <a:pPr marL="342900" indent="-342900" algn="ctr">
              <a:defRPr/>
            </a:pPr>
            <a:r>
              <a:rPr lang="ru-RU" dirty="0">
                <a:solidFill>
                  <a:srgbClr val="0066FF"/>
                </a:solidFill>
                <a:cs typeface="Times New Roman" pitchFamily="18" charset="0"/>
              </a:rPr>
              <a:t>образовательные </a:t>
            </a:r>
          </a:p>
          <a:p>
            <a:pPr marL="342900" indent="-342900" algn="ctr">
              <a:defRPr/>
            </a:pPr>
            <a:r>
              <a:rPr lang="ru-RU" dirty="0">
                <a:solidFill>
                  <a:srgbClr val="0066FF"/>
                </a:solidFill>
                <a:cs typeface="Times New Roman" pitchFamily="18" charset="0"/>
              </a:rPr>
              <a:t>запросы семьи,</a:t>
            </a:r>
          </a:p>
          <a:p>
            <a:pPr marL="342900" indent="-342900" algn="ctr">
              <a:defRPr/>
            </a:pPr>
            <a:r>
              <a:rPr lang="ru-RU" dirty="0">
                <a:solidFill>
                  <a:srgbClr val="0066FF"/>
                </a:solidFill>
                <a:cs typeface="Times New Roman" pitchFamily="18" charset="0"/>
              </a:rPr>
              <a:t>общества</a:t>
            </a:r>
          </a:p>
          <a:p>
            <a:pPr marL="342900" indent="-342900" algn="ctr">
              <a:defRPr/>
            </a:pPr>
            <a:r>
              <a:rPr lang="ru-RU" dirty="0">
                <a:solidFill>
                  <a:srgbClr val="0066FF"/>
                </a:solidFill>
                <a:cs typeface="Times New Roman" pitchFamily="18" charset="0"/>
              </a:rPr>
              <a:t>и государства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5715008" y="2071678"/>
            <a:ext cx="2952750" cy="2159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0000FF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u="sng" dirty="0">
                <a:solidFill>
                  <a:srgbClr val="660033"/>
                </a:solidFill>
                <a:cs typeface="Times New Roman" pitchFamily="18" charset="0"/>
              </a:rPr>
              <a:t>Инновационная экономика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u="sng" dirty="0">
                <a:solidFill>
                  <a:srgbClr val="660033"/>
                </a:solidFill>
                <a:cs typeface="Times New Roman" pitchFamily="18" charset="0"/>
              </a:rPr>
              <a:t>Экономика знаний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u="sng" dirty="0">
                <a:solidFill>
                  <a:srgbClr val="660033"/>
                </a:solidFill>
                <a:cs typeface="Times New Roman" pitchFamily="18" charset="0"/>
              </a:rPr>
              <a:t>Новые технологии</a:t>
            </a:r>
            <a:endParaRPr lang="ru-RU" sz="2000" dirty="0">
              <a:solidFill>
                <a:srgbClr val="660033"/>
              </a:solidFill>
              <a:cs typeface="Times New Roman" pitchFamily="18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latin typeface="Arial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latin typeface="Arial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latin typeface="Arial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latin typeface="Arial" charset="0"/>
            </a:endParaRP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dirty="0">
              <a:latin typeface="Arial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5929313" y="2786063"/>
            <a:ext cx="2736850" cy="13684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 algn="ctr">
              <a:defRPr/>
            </a:pPr>
            <a:r>
              <a:rPr lang="ru-RU" dirty="0">
                <a:solidFill>
                  <a:srgbClr val="0066FF"/>
                </a:solidFill>
                <a:cs typeface="Times New Roman" pitchFamily="18" charset="0"/>
              </a:rPr>
              <a:t>Широкое внедрение </a:t>
            </a:r>
          </a:p>
          <a:p>
            <a:pPr marL="342900" indent="-342900" algn="ctr">
              <a:defRPr/>
            </a:pPr>
            <a:r>
              <a:rPr lang="ru-RU" dirty="0">
                <a:solidFill>
                  <a:srgbClr val="0066FF"/>
                </a:solidFill>
                <a:cs typeface="Times New Roman" pitchFamily="18" charset="0"/>
              </a:rPr>
              <a:t> новых технологий</a:t>
            </a:r>
          </a:p>
          <a:p>
            <a:pPr marL="342900" indent="-342900" algn="ctr">
              <a:defRPr/>
            </a:pPr>
            <a:r>
              <a:rPr lang="ru-RU" dirty="0">
                <a:solidFill>
                  <a:srgbClr val="0066FF"/>
                </a:solidFill>
                <a:cs typeface="Times New Roman" pitchFamily="18" charset="0"/>
              </a:rPr>
              <a:t>во все сферы жизни</a:t>
            </a: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3286125" y="3857625"/>
            <a:ext cx="2376488" cy="129698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2400" dirty="0">
                <a:solidFill>
                  <a:srgbClr val="660033"/>
                </a:solidFill>
                <a:latin typeface="Impact" pitchFamily="34" charset="0"/>
              </a:rPr>
              <a:t>Новая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2400" dirty="0">
                <a:solidFill>
                  <a:srgbClr val="660033"/>
                </a:solidFill>
                <a:latin typeface="Impact" pitchFamily="34" charset="0"/>
              </a:rPr>
              <a:t>цель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2400" dirty="0">
                <a:solidFill>
                  <a:srgbClr val="660033"/>
                </a:solidFill>
                <a:latin typeface="Impact" pitchFamily="34" charset="0"/>
              </a:rPr>
              <a:t>образования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357188" y="5643563"/>
            <a:ext cx="8137525" cy="108108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C00000"/>
                </a:solidFill>
                <a:cs typeface="Times New Roman" pitchFamily="18" charset="0"/>
              </a:rPr>
              <a:t>Воспитание, социально-педагогическая поддержка становления и </a:t>
            </a:r>
          </a:p>
          <a:p>
            <a:pPr algn="ctr">
              <a:defRPr/>
            </a:pPr>
            <a:r>
              <a:rPr lang="ru-RU" dirty="0">
                <a:solidFill>
                  <a:srgbClr val="C00000"/>
                </a:solidFill>
                <a:cs typeface="Times New Roman" pitchFamily="18" charset="0"/>
              </a:rPr>
              <a:t>развития высоконравственного, ответственного, творческого, </a:t>
            </a:r>
          </a:p>
          <a:p>
            <a:pPr algn="ctr">
              <a:defRPr/>
            </a:pPr>
            <a:r>
              <a:rPr lang="ru-RU" dirty="0">
                <a:solidFill>
                  <a:srgbClr val="C00000"/>
                </a:solidFill>
                <a:cs typeface="Times New Roman" pitchFamily="18" charset="0"/>
              </a:rPr>
              <a:t>инициативного, компетентного гражданина России</a:t>
            </a:r>
          </a:p>
        </p:txBody>
      </p:sp>
      <p:sp>
        <p:nvSpPr>
          <p:cNvPr id="13" name="AutoShape 27"/>
          <p:cNvSpPr>
            <a:spLocks noChangeArrowheads="1"/>
          </p:cNvSpPr>
          <p:nvPr/>
        </p:nvSpPr>
        <p:spPr bwMode="auto">
          <a:xfrm rot="8147419">
            <a:off x="2582863" y="1541463"/>
            <a:ext cx="647700" cy="2936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 rot="2116734">
            <a:off x="2446338" y="4470400"/>
            <a:ext cx="730250" cy="2952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" name="AutoShape 27"/>
          <p:cNvSpPr>
            <a:spLocks noChangeArrowheads="1"/>
          </p:cNvSpPr>
          <p:nvPr/>
        </p:nvSpPr>
        <p:spPr bwMode="auto">
          <a:xfrm rot="3003580">
            <a:off x="5643563" y="1479550"/>
            <a:ext cx="647700" cy="3016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" name="AutoShape 23"/>
          <p:cNvSpPr>
            <a:spLocks noChangeArrowheads="1"/>
          </p:cNvSpPr>
          <p:nvPr/>
        </p:nvSpPr>
        <p:spPr bwMode="auto">
          <a:xfrm rot="8927070">
            <a:off x="5795963" y="4406900"/>
            <a:ext cx="811212" cy="2603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7" name="AutoShape 27"/>
          <p:cNvSpPr>
            <a:spLocks noChangeArrowheads="1"/>
          </p:cNvSpPr>
          <p:nvPr/>
        </p:nvSpPr>
        <p:spPr bwMode="auto">
          <a:xfrm rot="5400000">
            <a:off x="4067969" y="2923381"/>
            <a:ext cx="719138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" name="AutoShape 27"/>
          <p:cNvSpPr>
            <a:spLocks noChangeArrowheads="1"/>
          </p:cNvSpPr>
          <p:nvPr/>
        </p:nvSpPr>
        <p:spPr bwMode="auto">
          <a:xfrm rot="5400000">
            <a:off x="4179095" y="5250656"/>
            <a:ext cx="430212" cy="358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9" name="Picture 4" descr="цветная птиц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6308725"/>
            <a:ext cx="381000" cy="381000"/>
          </a:xfrm>
          <a:prstGeom prst="rect">
            <a:avLst/>
          </a:prstGeom>
          <a:noFill/>
          <a:effectLst>
            <a:outerShdw dist="17961" dir="2700000" algn="ctr" rotWithShape="0">
              <a:srgbClr val="660033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473225"/>
          <a:ext cx="9144000" cy="6425212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261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5" dirty="0">
                          <a:latin typeface="Times New Roman"/>
                          <a:ea typeface="Times New Roman"/>
                          <a:cs typeface="Times New Roman"/>
                        </a:rPr>
                        <a:t>Предмет исследования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3" marR="9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45">
                          <a:latin typeface="Times New Roman"/>
                          <a:ea typeface="Times New Roman"/>
                          <a:cs typeface="Times New Roman"/>
                        </a:rPr>
                        <a:t>Методы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3" marR="9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1. </a:t>
                      </a: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Владение приёмами и навыками эффективного   межличностного общения со сверстниками: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399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	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установление дружеских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отношений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398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	</a:t>
                      </a:r>
                      <a:r>
                        <a:rPr lang="ru-RU" sz="1400" spc="-5" dirty="0">
                          <a:latin typeface="Times New Roman"/>
                          <a:ea typeface="Times New Roman"/>
                          <a:cs typeface="Times New Roman"/>
                        </a:rPr>
                        <a:t>готовность к коллективным </a:t>
                      </a:r>
                      <a:r>
                        <a:rPr lang="ru-RU" sz="1400" spc="-5" dirty="0" smtClean="0">
                          <a:latin typeface="Times New Roman"/>
                          <a:ea typeface="Times New Roman"/>
                          <a:cs typeface="Times New Roman"/>
                        </a:rPr>
                        <a:t>фор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мам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деятельности;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	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умение  самостоятельно 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разрешать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конфликты мирным путём.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3" marR="9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5" dirty="0">
                          <a:latin typeface="Times New Roman"/>
                          <a:ea typeface="Times New Roman"/>
                          <a:cs typeface="Times New Roman"/>
                        </a:rPr>
                        <a:t>«Прямые и косвенные </a:t>
                      </a:r>
                      <a:r>
                        <a:rPr lang="ru-RU" sz="1400" spc="-45" dirty="0">
                          <a:latin typeface="Times New Roman"/>
                          <a:ea typeface="Times New Roman"/>
                          <a:cs typeface="Times New Roman"/>
                        </a:rPr>
                        <a:t>задачи» Г. А. </a:t>
                      </a:r>
                      <a:r>
                        <a:rPr lang="ru-RU" sz="1400" spc="-45" dirty="0" err="1">
                          <a:latin typeface="Times New Roman"/>
                          <a:ea typeface="Times New Roman"/>
                          <a:cs typeface="Times New Roman"/>
                        </a:rPr>
                        <a:t>Цукерман</a:t>
                      </a:r>
                      <a:r>
                        <a:rPr lang="ru-RU" sz="1400" spc="-45" dirty="0">
                          <a:latin typeface="Times New Roman"/>
                          <a:ea typeface="Times New Roman"/>
                          <a:cs typeface="Times New Roman"/>
                        </a:rPr>
                        <a:t>;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целенаправленное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r>
                        <a:rPr lang="ru-RU" sz="1400" spc="-20" dirty="0" smtClean="0">
                          <a:latin typeface="Times New Roman"/>
                          <a:ea typeface="Times New Roman"/>
                          <a:cs typeface="Times New Roman"/>
                        </a:rPr>
                        <a:t>блюдение   </a:t>
                      </a:r>
                      <a:r>
                        <a:rPr lang="ru-RU" sz="1400" spc="-20" dirty="0">
                          <a:latin typeface="Times New Roman"/>
                          <a:ea typeface="Times New Roman"/>
                          <a:cs typeface="Times New Roman"/>
                        </a:rPr>
                        <a:t>за   </a:t>
                      </a:r>
                      <a:r>
                        <a:rPr lang="ru-RU" sz="1400" spc="-2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поведе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нием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детей; </a:t>
                      </a:r>
                      <a:r>
                        <a:rPr lang="ru-RU" sz="1400" spc="-5" dirty="0">
                          <a:latin typeface="Times New Roman"/>
                          <a:ea typeface="Times New Roman"/>
                          <a:cs typeface="Times New Roman"/>
                        </a:rPr>
                        <a:t>«Оцени   </a:t>
                      </a:r>
                      <a:r>
                        <a:rPr lang="ru-RU" sz="1400" spc="-5" dirty="0" smtClean="0">
                          <a:latin typeface="Times New Roman"/>
                          <a:ea typeface="Times New Roman"/>
                          <a:cs typeface="Times New Roman"/>
                        </a:rPr>
                        <a:t>поступок</a:t>
                      </a:r>
                      <a:r>
                        <a:rPr lang="ru-RU" sz="1400" spc="-5" dirty="0">
                          <a:latin typeface="Times New Roman"/>
                          <a:ea typeface="Times New Roman"/>
                          <a:cs typeface="Times New Roman"/>
                        </a:rPr>
                        <a:t>»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Э.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Туриеля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; опрос родителей.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3" marR="9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4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Взаимодействие с педагогами: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установление адекватных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ролевых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отношений с педагогами на уроках и вне их;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5" dirty="0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400" spc="-5" dirty="0">
                          <a:latin typeface="Times New Roman"/>
                          <a:ea typeface="Times New Roman"/>
                          <a:cs typeface="Times New Roman"/>
                        </a:rPr>
                        <a:t>проявление уважения к учителю.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3" marR="9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latin typeface="Times New Roman"/>
                          <a:ea typeface="Times New Roman"/>
                          <a:cs typeface="Times New Roman"/>
                        </a:rPr>
                        <a:t>Целенаправленное </a:t>
                      </a:r>
                      <a:r>
                        <a:rPr lang="ru-RU" sz="140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r>
                        <a:rPr lang="ru-RU" sz="1400" spc="-20" dirty="0" smtClean="0">
                          <a:latin typeface="Times New Roman"/>
                          <a:ea typeface="Times New Roman"/>
                          <a:cs typeface="Times New Roman"/>
                        </a:rPr>
                        <a:t>блюдение   </a:t>
                      </a:r>
                      <a:r>
                        <a:rPr lang="ru-RU" sz="1400" spc="-20" dirty="0">
                          <a:latin typeface="Times New Roman"/>
                          <a:ea typeface="Times New Roman"/>
                          <a:cs typeface="Times New Roman"/>
                        </a:rPr>
                        <a:t>за   </a:t>
                      </a:r>
                      <a:r>
                        <a:rPr lang="ru-RU" sz="1400" spc="-2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поведе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нием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детей; экспертная 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оценка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Г. А.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Цукерман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3" marR="9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3. </a:t>
                      </a: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Соблюдение социальных и </a:t>
                      </a:r>
                      <a:r>
                        <a:rPr lang="ru-RU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эти</a:t>
                      </a:r>
                      <a:r>
                        <a:rPr lang="ru-RU" sz="1400" b="1" i="1" spc="-5" dirty="0" smtClean="0">
                          <a:latin typeface="Times New Roman"/>
                          <a:ea typeface="Times New Roman"/>
                          <a:cs typeface="Times New Roman"/>
                        </a:rPr>
                        <a:t>ческих </a:t>
                      </a:r>
                      <a:r>
                        <a:rPr lang="ru-RU" sz="1400" b="1" i="1" spc="-5" dirty="0">
                          <a:latin typeface="Times New Roman"/>
                          <a:ea typeface="Times New Roman"/>
                          <a:cs typeface="Times New Roman"/>
                        </a:rPr>
                        <a:t>норм</a:t>
                      </a:r>
                      <a:r>
                        <a:rPr lang="ru-RU" sz="1400" b="1" i="1" spc="-5" dirty="0" smtClean="0"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spc="-5" dirty="0" smtClean="0">
                          <a:latin typeface="Times New Roman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ru-RU" sz="1400" spc="-5" dirty="0" smtClean="0">
                          <a:latin typeface="Times New Roman"/>
                          <a:ea typeface="Times New Roman"/>
                          <a:cs typeface="Times New Roman"/>
                        </a:rPr>
                        <a:t>принятие </a:t>
                      </a:r>
                      <a:r>
                        <a:rPr lang="ru-RU" sz="1400" spc="-5" dirty="0">
                          <a:latin typeface="Times New Roman"/>
                          <a:ea typeface="Times New Roman"/>
                          <a:cs typeface="Times New Roman"/>
                        </a:rPr>
                        <a:t>и </a:t>
                      </a:r>
                      <a:r>
                        <a:rPr lang="ru-RU" sz="1400" spc="-5" dirty="0" smtClean="0">
                          <a:latin typeface="Times New Roman"/>
                          <a:ea typeface="Times New Roman"/>
                          <a:cs typeface="Times New Roman"/>
                        </a:rPr>
                        <a:t>соблюде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ние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классных и школьных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социальных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 этических норм.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3" marR="9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40" dirty="0">
                          <a:latin typeface="Times New Roman"/>
                          <a:ea typeface="Times New Roman"/>
                          <a:cs typeface="Times New Roman"/>
                        </a:rPr>
                        <a:t>«Рисунок семьи» Т. </a:t>
                      </a:r>
                      <a:r>
                        <a:rPr lang="ru-RU" sz="1400" spc="-4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Хо</a:t>
                      </a:r>
                      <a:r>
                        <a:rPr lang="ru-R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ментаускас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3" marR="9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4. </a:t>
                      </a: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Поведенческая </a:t>
                      </a:r>
                      <a:r>
                        <a:rPr lang="ru-RU" sz="1400" b="1" i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саморегуляция</a:t>
                      </a: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0335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-	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произвольная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регуляция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поведения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 естественной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двигательной активности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 учебных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ситуациях и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во внеурочном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взаимодействии со  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сверстниками   и   взрослыми;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653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	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сдерживание  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непроизвольных эмоций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 желаний;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970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	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способность к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ответственному поведению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3" marR="9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 dirty="0">
                          <a:latin typeface="Times New Roman"/>
                          <a:ea typeface="Times New Roman"/>
                          <a:cs typeface="Times New Roman"/>
                        </a:rPr>
                        <a:t>«Рукавички» Г. А. </a:t>
                      </a:r>
                      <a:r>
                        <a:rPr lang="ru-RU" sz="1400" spc="-2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Цу</a:t>
                      </a:r>
                      <a:r>
                        <a:rPr lang="ru-R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керман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latin typeface="Times New Roman"/>
                          <a:ea typeface="Times New Roman"/>
                          <a:cs typeface="Times New Roman"/>
                        </a:rPr>
                        <a:t>Методика «Зеркало»;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«Социометрия» Дж. Морено.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3" marR="9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3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5. </a:t>
                      </a: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Активность и независимость: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- активность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 самостоятельность в познавательной и социальной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деятельности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3" marR="9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Активность-догад</a:t>
                      </a:r>
                      <a:r>
                        <a:rPr lang="ru-RU" sz="1400" spc="-15" dirty="0" smtClean="0">
                          <a:latin typeface="Times New Roman"/>
                          <a:ea typeface="Times New Roman"/>
                          <a:cs typeface="Times New Roman"/>
                        </a:rPr>
                        <a:t>ливость</a:t>
                      </a:r>
                      <a:r>
                        <a:rPr lang="ru-RU" sz="1400" spc="-15" dirty="0">
                          <a:latin typeface="Times New Roman"/>
                          <a:ea typeface="Times New Roman"/>
                          <a:cs typeface="Times New Roman"/>
                        </a:rPr>
                        <a:t>» Г. А. </a:t>
                      </a:r>
                      <a:r>
                        <a:rPr lang="ru-RU" sz="1400" spc="-15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Цукер</a:t>
                      </a:r>
                      <a:r>
                        <a:rPr lang="ru-R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ман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 dirty="0">
                          <a:latin typeface="Times New Roman"/>
                          <a:ea typeface="Times New Roman"/>
                          <a:cs typeface="Times New Roman"/>
                        </a:rPr>
                        <a:t>метод наблюдения за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детьми в процессе </a:t>
                      </a:r>
                      <a:r>
                        <a:rPr lang="ru-RU" sz="1400" spc="-10" dirty="0">
                          <a:latin typeface="Times New Roman"/>
                          <a:ea typeface="Times New Roman"/>
                          <a:cs typeface="Times New Roman"/>
                        </a:rPr>
                        <a:t>учебной работы и </a:t>
                      </a:r>
                      <a:r>
                        <a:rPr lang="ru-RU" sz="1400" spc="-1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вне</a:t>
                      </a:r>
                      <a:r>
                        <a:rPr lang="ru-RU" sz="1400" spc="-5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учебных</a:t>
                      </a:r>
                      <a:r>
                        <a:rPr lang="ru-RU" sz="1400" spc="-5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spc="-5" dirty="0">
                          <a:latin typeface="Times New Roman"/>
                          <a:ea typeface="Times New Roman"/>
                          <a:cs typeface="Times New Roman"/>
                        </a:rPr>
                        <a:t>ситуациях.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03" marR="9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28662" y="142852"/>
            <a:ext cx="6289701" cy="357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6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Особенности по</a:t>
            </a:r>
            <a:r>
              <a:rPr lang="ru-RU" sz="1600" b="1" spc="-1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ведения и </a:t>
            </a:r>
            <a:r>
              <a:rPr lang="ru-RU" sz="1600" b="1" spc="-5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общения </a:t>
            </a:r>
            <a:r>
              <a:rPr lang="ru-RU" sz="1600" b="1" spc="-3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школьни</a:t>
            </a:r>
            <a:r>
              <a:rPr lang="ru-RU" sz="16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ков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32" y="1000108"/>
          <a:ext cx="9001187" cy="5500726"/>
        </p:xfrm>
        <a:graphic>
          <a:graphicData uri="http://schemas.openxmlformats.org/drawingml/2006/table">
            <a:tbl>
              <a:tblPr/>
              <a:tblGrid>
                <a:gridCol w="4679187"/>
                <a:gridCol w="4322000"/>
              </a:tblGrid>
              <a:tr h="392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2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Предмет </a:t>
                      </a:r>
                      <a:r>
                        <a:rPr lang="ru-RU" sz="1600" b="1" spc="-25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исследования 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603" marR="9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45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Методы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603" marR="9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7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Отношение к себе: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- позитивная    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Я-концепция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», устойчивая положительная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самооценка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0810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	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«внутренняя позиция»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школьника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0810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	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аффективно-потребностная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сфера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ребёнка;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0810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	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уровень школьной мотивации.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603" marR="9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2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«Беседа о школе» Т. А. 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Нежновой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2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«Лесенка» Т. В. </a:t>
                      </a:r>
                      <a:r>
                        <a:rPr lang="ru-RU" sz="1600" spc="-2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Дембо</a:t>
                      </a:r>
                      <a:r>
                        <a:rPr lang="ru-RU" sz="1600" spc="-2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spc="-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С. Я. Рубинштейн;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«Несуществующее животное» М. 3.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Друкаревич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«Определение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моти</a:t>
                      </a:r>
                      <a:r>
                        <a:rPr lang="ru-RU" sz="1600" spc="-4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вов </a:t>
                      </a:r>
                      <a:r>
                        <a:rPr lang="ru-RU" sz="1600" spc="-4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учения» М. Г. </a:t>
                      </a:r>
                      <a:r>
                        <a:rPr lang="ru-RU" sz="1600" spc="-4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Гинз</a:t>
                      </a:r>
                      <a:r>
                        <a:rPr lang="ru-RU" sz="1600" spc="-1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бург</a:t>
                      </a:r>
                      <a:r>
                        <a:rPr lang="ru-RU" sz="1600" spc="-1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«Анкета для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изучения школьной </a:t>
                      </a:r>
                      <a:r>
                        <a:rPr lang="ru-RU" sz="1600" spc="-1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мотивации» Н. Г. </a:t>
                      </a:r>
                      <a:r>
                        <a:rPr lang="ru-RU" sz="1600" spc="-1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Лу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скановой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«Школа зверей» Т. А. 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Нежновой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603" marR="9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714356"/>
          <a:ext cx="9144000" cy="6143644"/>
        </p:xfrm>
        <a:graphic>
          <a:graphicData uri="http://schemas.openxmlformats.org/drawingml/2006/table">
            <a:tbl>
              <a:tblPr/>
              <a:tblGrid>
                <a:gridCol w="1617178"/>
                <a:gridCol w="7526822"/>
              </a:tblGrid>
              <a:tr h="2479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УУД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78" marR="18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5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Показатели </a:t>
                      </a:r>
                      <a:r>
                        <a:rPr lang="ru-RU" sz="1400" b="1" spc="-25" dirty="0" err="1">
                          <a:latin typeface="Times New Roman"/>
                          <a:ea typeface="Times New Roman"/>
                          <a:cs typeface="Times New Roman"/>
                        </a:rPr>
                        <a:t>сформированности</a:t>
                      </a:r>
                      <a:r>
                        <a:rPr lang="ru-RU" sz="1400" b="1" spc="-25">
                          <a:latin typeface="Times New Roman"/>
                          <a:ea typeface="Times New Roman"/>
                          <a:cs typeface="Times New Roman"/>
                        </a:rPr>
                        <a:t> УУД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78" marR="18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5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Личностные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78" marR="18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Проявляет самостоятельность в разных видах деятельности. Оценивает себя и свои поступки. Открыто относится к внешнему миру и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чувству</a:t>
                      </a:r>
                      <a:r>
                        <a:rPr lang="ru-RU" sz="1400" spc="-5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ет уверенность в своих силах. Соблюдает прави</a:t>
                      </a:r>
                      <a:r>
                        <a:rPr lang="ru-RU" sz="1400" spc="-15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 гигиены и ухода за телом. Взаимодействует со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сверстниками и взрослыми через участие в совместных играх. Обсуждает возникающие проблемы, правила. Доброжелательно относится к </a:t>
                      </a:r>
                      <a:r>
                        <a:rPr lang="ru-RU" sz="1400" spc="-5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окружающим. Умеет уважать достоинство друг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их. Положительно относится к себе.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878" marR="18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38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5" dirty="0">
                          <a:latin typeface="Times New Roman"/>
                          <a:ea typeface="Times New Roman"/>
                          <a:cs typeface="Times New Roman"/>
                        </a:rPr>
                        <a:t>Коммуникативные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78" marR="18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Активно взаимодействует со сверстниками и </a:t>
                      </a:r>
                      <a:r>
                        <a:rPr lang="ru-RU" sz="1400" spc="-5" dirty="0">
                          <a:latin typeface="Times New Roman"/>
                          <a:ea typeface="Times New Roman"/>
                          <a:cs typeface="Times New Roman"/>
                        </a:rPr>
                        <a:t>взрослыми, участвует в совместных играх, </a:t>
                      </a:r>
                      <a:r>
                        <a:rPr lang="ru-RU" sz="1400" spc="-5" dirty="0" smtClean="0">
                          <a:latin typeface="Times New Roman"/>
                          <a:ea typeface="Times New Roman"/>
                          <a:cs typeface="Times New Roman"/>
                        </a:rPr>
                        <a:t>орга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низует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их. Проявляет любознательность, задаёт вопросы, касающиеся предметов и явлений.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</a:t>
                      </a:r>
                      <a:r>
                        <a:rPr lang="ru-RU" sz="1400" spc="-5" dirty="0" smtClean="0">
                          <a:latin typeface="Times New Roman"/>
                          <a:ea typeface="Times New Roman"/>
                          <a:cs typeface="Times New Roman"/>
                        </a:rPr>
                        <a:t>ладает </a:t>
                      </a:r>
                      <a:r>
                        <a:rPr lang="ru-RU" sz="1400" spc="-5" dirty="0">
                          <a:latin typeface="Times New Roman"/>
                          <a:ea typeface="Times New Roman"/>
                          <a:cs typeface="Times New Roman"/>
                        </a:rPr>
                        <a:t>способностью договариваться, учитывать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интересы других, сдерживать свои эмоции.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Мо</a:t>
                      </a:r>
                      <a:r>
                        <a:rPr lang="ru-RU" sz="140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жет </a:t>
                      </a:r>
                      <a:r>
                        <a:rPr lang="ru-RU" sz="1400" spc="-10" dirty="0">
                          <a:latin typeface="Times New Roman"/>
                          <a:ea typeface="Times New Roman"/>
                          <a:cs typeface="Times New Roman"/>
                        </a:rPr>
                        <a:t>поддержать разговор на интересную для него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тему.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78" marR="18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38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">
                          <a:latin typeface="Times New Roman"/>
                          <a:ea typeface="Times New Roman"/>
                          <a:cs typeface="Times New Roman"/>
                        </a:rPr>
                        <a:t>Познавательные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(общеучебные)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78" marR="18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Умеет слушать, понимать и пересказывать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тексты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 Проявляет самостоятельность в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учебной </a:t>
                      </a:r>
                      <a:r>
                        <a:rPr lang="ru-RU" sz="140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деятельности</a:t>
                      </a:r>
                      <a:r>
                        <a:rPr lang="ru-RU" sz="1400" spc="-10" dirty="0">
                          <a:latin typeface="Times New Roman"/>
                          <a:ea typeface="Times New Roman"/>
                          <a:cs typeface="Times New Roman"/>
                        </a:rPr>
                        <a:t>, выбирая </a:t>
                      </a:r>
                      <a:r>
                        <a:rPr lang="ru-RU" sz="140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тот </a:t>
                      </a:r>
                      <a:r>
                        <a:rPr lang="ru-RU" sz="1400" spc="-10" dirty="0">
                          <a:latin typeface="Times New Roman"/>
                          <a:ea typeface="Times New Roman"/>
                          <a:cs typeface="Times New Roman"/>
                        </a:rPr>
                        <a:t>или </a:t>
                      </a:r>
                      <a:r>
                        <a:rPr lang="ru-RU" sz="140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иной </a:t>
                      </a:r>
                      <a:r>
                        <a:rPr lang="ru-RU" sz="1400" spc="-15" dirty="0" smtClean="0">
                          <a:latin typeface="Times New Roman"/>
                          <a:ea typeface="Times New Roman"/>
                          <a:cs typeface="Times New Roman"/>
                        </a:rPr>
                        <a:t>способ </a:t>
                      </a:r>
                      <a:r>
                        <a:rPr lang="ru-RU" sz="1400" spc="-15" dirty="0">
                          <a:latin typeface="Times New Roman"/>
                          <a:ea typeface="Times New Roman"/>
                          <a:cs typeface="Times New Roman"/>
                        </a:rPr>
                        <a:t>её осуществления. Умеет использовать </a:t>
                      </a:r>
                      <a:r>
                        <a:rPr lang="ru-RU" sz="1400" spc="-5" dirty="0">
                          <a:latin typeface="Times New Roman"/>
                          <a:ea typeface="Times New Roman"/>
                          <a:cs typeface="Times New Roman"/>
                        </a:rPr>
                        <a:t>предметные заместители, а также понимать </a:t>
                      </a:r>
                      <a:r>
                        <a:rPr lang="ru-RU" sz="1400" spc="-5" dirty="0" smtClean="0">
                          <a:latin typeface="Times New Roman"/>
                          <a:ea typeface="Times New Roman"/>
                          <a:cs typeface="Times New Roman"/>
                        </a:rPr>
                        <a:t>изо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бражения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 описывать изобразительными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сред</a:t>
                      </a:r>
                      <a:r>
                        <a:rPr lang="ru-RU" sz="1400" spc="-5" dirty="0" smtClean="0">
                          <a:latin typeface="Times New Roman"/>
                          <a:ea typeface="Times New Roman"/>
                          <a:cs typeface="Times New Roman"/>
                        </a:rPr>
                        <a:t>ствами </a:t>
                      </a:r>
                      <a:r>
                        <a:rPr lang="ru-RU" sz="1400" spc="-5" dirty="0">
                          <a:latin typeface="Times New Roman"/>
                          <a:ea typeface="Times New Roman"/>
                          <a:cs typeface="Times New Roman"/>
                        </a:rPr>
                        <a:t>увиденное и своё отношение к нему.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78" marR="18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3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">
                          <a:latin typeface="Times New Roman"/>
                          <a:ea typeface="Times New Roman"/>
                          <a:cs typeface="Times New Roman"/>
                        </a:rPr>
                        <a:t>Познавательные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(логические)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78" marR="18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Умеет следовать образцу, правилу, инструкции. </a:t>
                      </a:r>
                      <a:r>
                        <a:rPr lang="ru-RU" sz="1400" spc="-5" dirty="0">
                          <a:latin typeface="Times New Roman"/>
                          <a:ea typeface="Times New Roman"/>
                          <a:cs typeface="Times New Roman"/>
                        </a:rPr>
                        <a:t>Умеет увидеть целое раньше его составляющих. Задаёт вопросы: как, почему, зачем? </a:t>
                      </a:r>
                      <a:r>
                        <a:rPr lang="ru-RU" sz="1400" spc="-5" dirty="0" smtClean="0">
                          <a:latin typeface="Times New Roman"/>
                          <a:ea typeface="Times New Roman"/>
                          <a:cs typeface="Times New Roman"/>
                        </a:rPr>
                        <a:t>Интересует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ся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причинно-следственными связями.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78" marR="18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38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Регулятивные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78" marR="18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Проявляет инициативу и самостоятельность в </a:t>
                      </a:r>
                      <a:r>
                        <a:rPr lang="ru-RU" sz="1400" spc="-5" dirty="0">
                          <a:latin typeface="Times New Roman"/>
                          <a:ea typeface="Times New Roman"/>
                          <a:cs typeface="Times New Roman"/>
                        </a:rPr>
                        <a:t>разных видах </a:t>
                      </a:r>
                      <a:r>
                        <a:rPr lang="ru-RU" sz="1400" spc="-5" dirty="0" smtClean="0">
                          <a:latin typeface="Times New Roman"/>
                          <a:ea typeface="Times New Roman"/>
                          <a:cs typeface="Times New Roman"/>
                        </a:rPr>
                        <a:t>деятельности</a:t>
                      </a:r>
                      <a:r>
                        <a:rPr lang="ru-RU" sz="1400" spc="-5" dirty="0">
                          <a:latin typeface="Times New Roman"/>
                          <a:ea typeface="Times New Roman"/>
                          <a:cs typeface="Times New Roman"/>
                        </a:rPr>
                        <a:t>. Умеет </a:t>
                      </a:r>
                      <a:r>
                        <a:rPr lang="ru-RU" sz="1400" spc="-5" dirty="0" smtClean="0">
                          <a:latin typeface="Times New Roman"/>
                          <a:ea typeface="Times New Roman"/>
                          <a:cs typeface="Times New Roman"/>
                        </a:rPr>
                        <a:t>об</a:t>
                      </a:r>
                      <a:r>
                        <a:rPr lang="ru-RU" sz="1400" spc="-10" dirty="0" smtClean="0">
                          <a:latin typeface="Times New Roman"/>
                          <a:ea typeface="Times New Roman"/>
                          <a:cs typeface="Times New Roman"/>
                        </a:rPr>
                        <a:t>суждать </a:t>
                      </a:r>
                      <a:r>
                        <a:rPr lang="ru-RU" sz="1400" spc="-10" dirty="0">
                          <a:latin typeface="Times New Roman"/>
                          <a:ea typeface="Times New Roman"/>
                          <a:cs typeface="Times New Roman"/>
                        </a:rPr>
                        <a:t>возникающие проблемы, правила. Умеет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выбирать себе род занятий. Способен выстроить внутренний план действия в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учебной деятельности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 Проявляет умения произвольности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предметного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действия.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78" marR="18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Показатели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сформированности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УУД будущего пятиклассника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2"/>
            <a:ext cx="807249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Спасибо всем за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571612"/>
            <a:ext cx="7643866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плодотворную работу!</a:t>
            </a:r>
          </a:p>
        </p:txBody>
      </p:sp>
      <p:pic>
        <p:nvPicPr>
          <p:cNvPr id="40963" name="Picture 5" descr="C:\Documents and Settings\Admin\Рабочий стол\Разобрать 311008\150908\В школу для работы 2008-2009 уч год\К уроку\Коллекция анимашек\Рисунки\Рисунок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0" y="4643438"/>
            <a:ext cx="20177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"/>
          <p:cNvSpPr>
            <a:spLocks noChangeArrowheads="1"/>
          </p:cNvSpPr>
          <p:nvPr/>
        </p:nvSpPr>
        <p:spPr bwMode="auto">
          <a:xfrm>
            <a:off x="1214438" y="214313"/>
            <a:ext cx="6643687" cy="7143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EE7F2"/>
              </a:gs>
              <a:gs pos="100000">
                <a:srgbClr val="FBEAC7"/>
              </a:gs>
            </a:gsLst>
            <a:lin ang="5400000" scaled="1"/>
          </a:gra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800" b="0" i="0">
                <a:solidFill>
                  <a:srgbClr val="0066FF"/>
                </a:solidFill>
                <a:latin typeface="Impact" pitchFamily="34" charset="0"/>
              </a:rPr>
              <a:t>Основы школьного стандарта</a:t>
            </a:r>
          </a:p>
        </p:txBody>
      </p:sp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3348038" y="981075"/>
            <a:ext cx="2303462" cy="12239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EBFA"/>
              </a:gs>
              <a:gs pos="100000">
                <a:srgbClr val="5E9EFF"/>
              </a:gs>
            </a:gsLst>
            <a:lin ang="5400000" scaled="1"/>
          </a:gradFill>
          <a:ln w="28440">
            <a:solidFill>
              <a:srgbClr val="8EB4E3"/>
            </a:solidFill>
            <a:miter lim="800000"/>
            <a:headEnd/>
            <a:tailEnd/>
          </a:ln>
          <a:effectLst>
            <a:outerShdw dist="17819" dir="2700000" algn="ctr" rotWithShape="0">
              <a:srgbClr val="001F7A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400" i="0">
                <a:solidFill>
                  <a:srgbClr val="C00000"/>
                </a:solidFill>
                <a:latin typeface="Arial" charset="0"/>
                <a:cs typeface="Arial" charset="0"/>
              </a:rPr>
              <a:t>Общественный договор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200" i="0">
                <a:solidFill>
                  <a:srgbClr val="C00000"/>
                </a:solidFill>
                <a:latin typeface="Arial" charset="0"/>
                <a:cs typeface="Arial" charset="0"/>
              </a:rPr>
              <a:t>(запрос семьи, общества и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200" i="0">
                <a:solidFill>
                  <a:srgbClr val="C00000"/>
                </a:solidFill>
                <a:latin typeface="Arial" charset="0"/>
                <a:cs typeface="Arial" charset="0"/>
              </a:rPr>
              <a:t> государства)</a:t>
            </a: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250825" y="1989138"/>
            <a:ext cx="3095625" cy="23034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8440">
            <a:solidFill>
              <a:srgbClr val="8EB4E3"/>
            </a:solidFill>
            <a:miter lim="800000"/>
            <a:headEnd/>
            <a:tailEnd/>
          </a:ln>
          <a:effectLst>
            <a:outerShdw dist="17819" dir="2700000" algn="ctr" rotWithShape="0">
              <a:srgbClr val="001F7A"/>
            </a:outerShdw>
          </a:effectLst>
        </p:spPr>
        <p:txBody>
          <a:bodyPr wrap="none" lIns="90000" tIns="46800" rIns="90000" bIns="46800" anchor="ctr"/>
          <a:lstStyle/>
          <a:p>
            <a:pPr marL="342900" indent="-339725" algn="ctr">
              <a:lnSpc>
                <a:spcPct val="75000"/>
              </a:lnSpc>
              <a:spcBef>
                <a:spcPts val="350"/>
              </a:spcBef>
              <a:buClrTx/>
              <a:buSzPct val="75000"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endParaRPr lang="ru-RU" sz="1400" b="0" i="0" u="sng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39725" algn="ctr">
              <a:lnSpc>
                <a:spcPct val="75000"/>
              </a:lnSpc>
              <a:spcBef>
                <a:spcPts val="350"/>
              </a:spcBef>
              <a:buClrTx/>
              <a:buSzPct val="75000"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r>
              <a:rPr lang="ru-RU" sz="1400" i="0" u="sng">
                <a:solidFill>
                  <a:srgbClr val="006600"/>
                </a:solidFill>
                <a:latin typeface="Arial" charset="0"/>
                <a:cs typeface="Arial" charset="0"/>
              </a:rPr>
              <a:t>Идеологическая и </a:t>
            </a:r>
          </a:p>
          <a:p>
            <a:pPr marL="342900" indent="-339725" algn="ctr">
              <a:lnSpc>
                <a:spcPct val="75000"/>
              </a:lnSpc>
              <a:spcBef>
                <a:spcPts val="350"/>
              </a:spcBef>
              <a:buClrTx/>
              <a:buSzPct val="75000"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r>
              <a:rPr lang="ru-RU" sz="1400" i="0" u="sng">
                <a:solidFill>
                  <a:srgbClr val="006600"/>
                </a:solidFill>
                <a:latin typeface="Arial" charset="0"/>
                <a:cs typeface="Arial" charset="0"/>
              </a:rPr>
              <a:t>методологическая</a:t>
            </a:r>
          </a:p>
          <a:p>
            <a:pPr marL="342900" indent="-339725" algn="ctr">
              <a:lnSpc>
                <a:spcPct val="75000"/>
              </a:lnSpc>
              <a:spcBef>
                <a:spcPts val="350"/>
              </a:spcBef>
              <a:buClrTx/>
              <a:buSzPct val="75000"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r>
              <a:rPr lang="ru-RU" sz="1400" i="0" u="sng">
                <a:solidFill>
                  <a:srgbClr val="006600"/>
                </a:solidFill>
                <a:latin typeface="Arial" charset="0"/>
                <a:cs typeface="Arial" charset="0"/>
              </a:rPr>
              <a:t>основа</a:t>
            </a:r>
          </a:p>
          <a:p>
            <a:pPr marL="342900" indent="-339725" algn="ctr">
              <a:lnSpc>
                <a:spcPct val="75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endParaRPr lang="ru-RU" sz="2000" b="0" i="0" u="sng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39725" algn="ctr">
              <a:lnSpc>
                <a:spcPct val="75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endParaRPr lang="ru-RU" sz="2000" b="0" i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39725" algn="ctr">
              <a:lnSpc>
                <a:spcPct val="75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endParaRPr lang="ru-RU" sz="2000" b="0" i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39725" algn="ctr">
              <a:lnSpc>
                <a:spcPct val="75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endParaRPr lang="ru-RU" sz="2000" b="0" i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39725" algn="ctr">
              <a:lnSpc>
                <a:spcPct val="75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endParaRPr lang="ru-RU" sz="2000" b="0" i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39725" algn="ctr">
              <a:lnSpc>
                <a:spcPct val="75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endParaRPr lang="ru-RU" sz="2000" b="0" i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428625" y="2714625"/>
            <a:ext cx="2879725" cy="17287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1C39F"/>
              </a:gs>
              <a:gs pos="100000">
                <a:srgbClr val="FFEFD1"/>
              </a:gs>
            </a:gsLst>
            <a:lin ang="5400000" scaled="1"/>
          </a:gradFill>
          <a:ln w="28440">
            <a:solidFill>
              <a:srgbClr val="00B050"/>
            </a:solidFill>
            <a:miter lim="800000"/>
            <a:headEnd/>
            <a:tailEnd/>
          </a:ln>
          <a:effectLst>
            <a:outerShdw dist="17819" dir="2700000" algn="ctr" rotWithShape="0">
              <a:srgbClr val="993D00"/>
            </a:outerShdw>
          </a:effectLst>
        </p:spPr>
        <p:txBody>
          <a:bodyPr wrap="none" lIns="90000" tIns="46800" rIns="90000" bIns="46800" anchor="ctr"/>
          <a:lstStyle/>
          <a:p>
            <a:pPr marL="342900" indent="-339725" algn="ctr">
              <a:lnSpc>
                <a:spcPct val="75000"/>
              </a:lnSpc>
              <a:spcBef>
                <a:spcPts val="350"/>
              </a:spcBef>
              <a:buClrTx/>
              <a:buSzPct val="75000"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r>
              <a:rPr lang="ru-RU" sz="1400" i="0">
                <a:solidFill>
                  <a:srgbClr val="953735"/>
                </a:solidFill>
                <a:latin typeface="Arial" charset="0"/>
                <a:cs typeface="Arial" charset="0"/>
              </a:rPr>
              <a:t>Концепция духовно-</a:t>
            </a:r>
          </a:p>
          <a:p>
            <a:pPr marL="342900" indent="-339725" algn="ctr">
              <a:lnSpc>
                <a:spcPct val="75000"/>
              </a:lnSpc>
              <a:spcBef>
                <a:spcPts val="350"/>
              </a:spcBef>
              <a:buClrTx/>
              <a:buSzPct val="75000"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r>
              <a:rPr lang="ru-RU" sz="1400" i="0">
                <a:solidFill>
                  <a:srgbClr val="953735"/>
                </a:solidFill>
                <a:latin typeface="Arial" charset="0"/>
                <a:cs typeface="Arial" charset="0"/>
              </a:rPr>
              <a:t>нравственного развития и</a:t>
            </a:r>
          </a:p>
          <a:p>
            <a:pPr marL="342900" indent="-339725" algn="ctr">
              <a:lnSpc>
                <a:spcPct val="75000"/>
              </a:lnSpc>
              <a:spcBef>
                <a:spcPts val="350"/>
              </a:spcBef>
              <a:buClrTx/>
              <a:buSzPct val="75000"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r>
              <a:rPr lang="ru-RU" sz="1400" i="0">
                <a:solidFill>
                  <a:srgbClr val="953735"/>
                </a:solidFill>
                <a:latin typeface="Arial" charset="0"/>
                <a:cs typeface="Arial" charset="0"/>
              </a:rPr>
              <a:t> воспитания личности </a:t>
            </a:r>
          </a:p>
          <a:p>
            <a:pPr marL="342900" indent="-339725" algn="ctr">
              <a:lnSpc>
                <a:spcPct val="75000"/>
              </a:lnSpc>
              <a:spcBef>
                <a:spcPts val="350"/>
              </a:spcBef>
              <a:buClrTx/>
              <a:buSzPct val="75000"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r>
              <a:rPr lang="ru-RU" sz="1400" i="0">
                <a:solidFill>
                  <a:srgbClr val="953735"/>
                </a:solidFill>
                <a:latin typeface="Arial" charset="0"/>
                <a:cs typeface="Arial" charset="0"/>
              </a:rPr>
              <a:t>гражданина России,</a:t>
            </a:r>
          </a:p>
          <a:p>
            <a:pPr marL="342900" indent="-339725" algn="ctr">
              <a:lnSpc>
                <a:spcPct val="75000"/>
              </a:lnSpc>
              <a:spcBef>
                <a:spcPts val="350"/>
              </a:spcBef>
              <a:buClrTx/>
              <a:buSzPct val="75000"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r>
              <a:rPr lang="ru-RU" sz="1400" i="0">
                <a:solidFill>
                  <a:srgbClr val="953735"/>
                </a:solidFill>
                <a:latin typeface="Arial" charset="0"/>
                <a:cs typeface="Arial" charset="0"/>
              </a:rPr>
              <a:t>Концепция социокультурной</a:t>
            </a:r>
          </a:p>
          <a:p>
            <a:pPr marL="342900" indent="-339725" algn="ctr">
              <a:lnSpc>
                <a:spcPct val="75000"/>
              </a:lnSpc>
              <a:spcBef>
                <a:spcPts val="350"/>
              </a:spcBef>
              <a:buClrTx/>
              <a:buSzPct val="75000"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r>
              <a:rPr lang="ru-RU" sz="1400" i="0">
                <a:solidFill>
                  <a:srgbClr val="953735"/>
                </a:solidFill>
                <a:latin typeface="Arial" charset="0"/>
                <a:cs typeface="Arial" charset="0"/>
              </a:rPr>
              <a:t> модернизации</a:t>
            </a: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5715000" y="2000250"/>
            <a:ext cx="3178175" cy="22923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1C39F"/>
              </a:gs>
              <a:gs pos="100000">
                <a:srgbClr val="FFEFD1"/>
              </a:gs>
            </a:gsLst>
            <a:lin ang="5400000" scaled="1"/>
          </a:gradFill>
          <a:ln w="28440">
            <a:solidFill>
              <a:srgbClr val="002060"/>
            </a:solidFill>
            <a:miter lim="800000"/>
            <a:headEnd/>
            <a:tailEnd/>
          </a:ln>
          <a:effectLst>
            <a:outerShdw dist="17819" dir="2700000" algn="ctr" rotWithShape="0">
              <a:srgbClr val="001F7A"/>
            </a:outerShdw>
          </a:effectLst>
        </p:spPr>
        <p:txBody>
          <a:bodyPr wrap="none" lIns="90000" tIns="46800" rIns="90000" bIns="46800" anchor="ctr"/>
          <a:lstStyle/>
          <a:p>
            <a:pPr marL="342900" indent="-339725" algn="ctr">
              <a:lnSpc>
                <a:spcPct val="75000"/>
              </a:lnSpc>
              <a:spcBef>
                <a:spcPts val="400"/>
              </a:spcBef>
              <a:buClrTx/>
              <a:buSzPct val="75000"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r>
              <a:rPr lang="ru-RU" i="0" u="sng">
                <a:solidFill>
                  <a:srgbClr val="0000FF"/>
                </a:solidFill>
                <a:latin typeface="Calibri" pitchFamily="34" charset="0"/>
              </a:rPr>
              <a:t>Научная основа</a:t>
            </a:r>
          </a:p>
          <a:p>
            <a:pPr marL="342900" indent="-339725" algn="ctr">
              <a:lnSpc>
                <a:spcPct val="75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endParaRPr lang="ru-RU" sz="2000" b="0" i="0">
              <a:solidFill>
                <a:srgbClr val="0000FF"/>
              </a:solidFill>
              <a:latin typeface="Calibri" pitchFamily="34" charset="0"/>
            </a:endParaRPr>
          </a:p>
          <a:p>
            <a:pPr marL="342900" indent="-339725" algn="ctr">
              <a:lnSpc>
                <a:spcPct val="75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endParaRPr lang="ru-RU" sz="2000" b="0" i="0">
              <a:solidFill>
                <a:srgbClr val="0000FF"/>
              </a:solidFill>
              <a:latin typeface="Calibri" pitchFamily="34" charset="0"/>
            </a:endParaRPr>
          </a:p>
          <a:p>
            <a:pPr marL="342900" indent="-339725" algn="ctr">
              <a:lnSpc>
                <a:spcPct val="75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endParaRPr lang="ru-RU" sz="2000" b="0" i="0">
              <a:solidFill>
                <a:srgbClr val="0000FF"/>
              </a:solidFill>
              <a:latin typeface="Calibri" pitchFamily="34" charset="0"/>
            </a:endParaRPr>
          </a:p>
          <a:p>
            <a:pPr marL="342900" indent="-339725" algn="ctr">
              <a:lnSpc>
                <a:spcPct val="75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endParaRPr lang="ru-RU" sz="2000" b="0" i="0">
              <a:solidFill>
                <a:srgbClr val="0000FF"/>
              </a:solidFill>
              <a:latin typeface="Calibri" pitchFamily="34" charset="0"/>
            </a:endParaRPr>
          </a:p>
          <a:p>
            <a:pPr marL="342900" indent="-339725" algn="ctr">
              <a:lnSpc>
                <a:spcPct val="75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endParaRPr lang="ru-RU" sz="2000" b="0" i="0">
              <a:solidFill>
                <a:srgbClr val="0000FF"/>
              </a:solidFill>
              <a:latin typeface="Calibri" pitchFamily="34" charset="0"/>
            </a:endParaRPr>
          </a:p>
          <a:p>
            <a:pPr marL="342900" indent="-339725" algn="ctr">
              <a:lnSpc>
                <a:spcPct val="75000"/>
              </a:lnSpc>
              <a:spcBef>
                <a:spcPts val="500"/>
              </a:spcBef>
              <a:buClrTx/>
              <a:buSzPct val="75000"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endParaRPr lang="ru-RU" sz="2000" b="0" i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5867400" y="2636838"/>
            <a:ext cx="3025775" cy="16557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8440">
            <a:solidFill>
              <a:srgbClr val="0000FF"/>
            </a:solidFill>
            <a:miter lim="800000"/>
            <a:headEnd/>
            <a:tailEnd/>
          </a:ln>
          <a:effectLst>
            <a:outerShdw dist="17819" dir="2700000" algn="ctr" rotWithShape="0">
              <a:srgbClr val="993D00"/>
            </a:outerShdw>
          </a:effectLst>
        </p:spPr>
        <p:txBody>
          <a:bodyPr wrap="none" lIns="90000" tIns="46800" rIns="90000" bIns="46800" anchor="ctr"/>
          <a:lstStyle/>
          <a:p>
            <a:pPr marL="342900" indent="-339725" algn="ctr">
              <a:lnSpc>
                <a:spcPct val="75000"/>
              </a:lnSpc>
              <a:spcBef>
                <a:spcPts val="350"/>
              </a:spcBef>
              <a:buClrTx/>
              <a:buSzPct val="75000"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r>
              <a:rPr lang="ru-RU" sz="1400" i="0">
                <a:solidFill>
                  <a:srgbClr val="002060"/>
                </a:solidFill>
                <a:latin typeface="Calibri" pitchFamily="34" charset="0"/>
              </a:rPr>
              <a:t>Фундаментальное</a:t>
            </a:r>
          </a:p>
          <a:p>
            <a:pPr marL="342900" indent="-339725" algn="ctr">
              <a:lnSpc>
                <a:spcPct val="75000"/>
              </a:lnSpc>
              <a:spcBef>
                <a:spcPts val="350"/>
              </a:spcBef>
              <a:buClrTx/>
              <a:buSzPct val="75000"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r>
              <a:rPr lang="ru-RU" sz="1400" i="0">
                <a:solidFill>
                  <a:srgbClr val="002060"/>
                </a:solidFill>
                <a:latin typeface="Calibri" pitchFamily="34" charset="0"/>
              </a:rPr>
              <a:t> ядро содержания </a:t>
            </a:r>
          </a:p>
          <a:p>
            <a:pPr marL="342900" indent="-339725" algn="ctr">
              <a:lnSpc>
                <a:spcPct val="75000"/>
              </a:lnSpc>
              <a:spcBef>
                <a:spcPts val="350"/>
              </a:spcBef>
              <a:buClrTx/>
              <a:buSzPct val="75000"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r>
              <a:rPr lang="ru-RU" sz="1400" i="0">
                <a:solidFill>
                  <a:srgbClr val="002060"/>
                </a:solidFill>
                <a:latin typeface="Calibri" pitchFamily="34" charset="0"/>
              </a:rPr>
              <a:t>общего образования</a:t>
            </a:r>
          </a:p>
          <a:p>
            <a:pPr marL="342900" indent="-339725" algn="ctr">
              <a:lnSpc>
                <a:spcPct val="75000"/>
              </a:lnSpc>
              <a:spcBef>
                <a:spcPts val="350"/>
              </a:spcBef>
              <a:buClrTx/>
              <a:buSzPct val="75000"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r>
              <a:rPr lang="ru-RU" sz="1400" i="0">
                <a:solidFill>
                  <a:srgbClr val="002060"/>
                </a:solidFill>
                <a:latin typeface="Calibri" pitchFamily="34" charset="0"/>
              </a:rPr>
              <a:t>и системно-деятельностный </a:t>
            </a:r>
          </a:p>
          <a:p>
            <a:pPr marL="342900" indent="-339725" algn="ctr">
              <a:lnSpc>
                <a:spcPct val="75000"/>
              </a:lnSpc>
              <a:spcBef>
                <a:spcPts val="350"/>
              </a:spcBef>
              <a:buClrTx/>
              <a:buSzPct val="75000"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r>
              <a:rPr lang="ru-RU" sz="1400" i="0">
                <a:solidFill>
                  <a:srgbClr val="002060"/>
                </a:solidFill>
                <a:latin typeface="Calibri" pitchFamily="34" charset="0"/>
              </a:rPr>
              <a:t>подход</a:t>
            </a: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2071688" y="4572000"/>
            <a:ext cx="4643437" cy="18573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EE7F2"/>
              </a:gs>
              <a:gs pos="100000">
                <a:srgbClr val="FBEAC7"/>
              </a:gs>
            </a:gsLst>
            <a:lin ang="5400000" scaled="1"/>
          </a:gradFill>
          <a:ln w="28440">
            <a:solidFill>
              <a:srgbClr val="C6D9F1"/>
            </a:solidFill>
            <a:miter lim="800000"/>
            <a:headEnd/>
            <a:tailEnd/>
          </a:ln>
          <a:effectLst>
            <a:outerShdw dist="17819" dir="2700000" algn="ctr" rotWithShape="0">
              <a:srgbClr val="001F7A"/>
            </a:outerShdw>
          </a:effectLst>
        </p:spPr>
        <p:txBody>
          <a:bodyPr wrap="none" lIns="90000" tIns="46800" rIns="90000" bIns="46800" anchor="ctr"/>
          <a:lstStyle/>
          <a:p>
            <a:pPr marL="342900" indent="-339725" algn="ctr">
              <a:lnSpc>
                <a:spcPct val="80000"/>
              </a:lnSpc>
              <a:spcBef>
                <a:spcPts val="600"/>
              </a:spcBef>
              <a:buClrTx/>
              <a:buSzPct val="75000"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r>
              <a:rPr lang="ru-RU" sz="2400" i="0">
                <a:solidFill>
                  <a:srgbClr val="0066FF"/>
                </a:solidFill>
                <a:latin typeface="Impact" pitchFamily="34" charset="0"/>
                <a:cs typeface="Arial" charset="0"/>
              </a:rPr>
              <a:t>Федеральный</a:t>
            </a:r>
          </a:p>
          <a:p>
            <a:pPr marL="342900" indent="-339725" algn="ctr">
              <a:lnSpc>
                <a:spcPct val="80000"/>
              </a:lnSpc>
              <a:spcBef>
                <a:spcPts val="600"/>
              </a:spcBef>
              <a:buClrTx/>
              <a:buSzPct val="75000"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r>
              <a:rPr lang="ru-RU" sz="2400" i="0">
                <a:solidFill>
                  <a:srgbClr val="0066FF"/>
                </a:solidFill>
                <a:latin typeface="Impact" pitchFamily="34" charset="0"/>
                <a:cs typeface="Arial" charset="0"/>
              </a:rPr>
              <a:t>государственный</a:t>
            </a:r>
          </a:p>
          <a:p>
            <a:pPr marL="342900" indent="-339725" algn="ctr">
              <a:lnSpc>
                <a:spcPct val="80000"/>
              </a:lnSpc>
              <a:spcBef>
                <a:spcPts val="600"/>
              </a:spcBef>
              <a:buClrTx/>
              <a:buSzPct val="75000"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r>
              <a:rPr lang="ru-RU" sz="2400" i="0">
                <a:solidFill>
                  <a:srgbClr val="0066FF"/>
                </a:solidFill>
                <a:latin typeface="Impact" pitchFamily="34" charset="0"/>
                <a:cs typeface="Arial" charset="0"/>
              </a:rPr>
              <a:t>образовательный</a:t>
            </a:r>
          </a:p>
          <a:p>
            <a:pPr marL="342900" indent="-339725" algn="ctr">
              <a:lnSpc>
                <a:spcPct val="80000"/>
              </a:lnSpc>
              <a:spcBef>
                <a:spcPts val="600"/>
              </a:spcBef>
              <a:buClrTx/>
              <a:buSzPct val="75000"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r>
              <a:rPr lang="ru-RU" sz="2400" i="0">
                <a:solidFill>
                  <a:srgbClr val="0066FF"/>
                </a:solidFill>
                <a:latin typeface="Impact" pitchFamily="34" charset="0"/>
                <a:cs typeface="Arial" charset="0"/>
              </a:rPr>
              <a:t>стандарт общего</a:t>
            </a:r>
          </a:p>
          <a:p>
            <a:pPr marL="342900" indent="-339725" algn="ctr">
              <a:lnSpc>
                <a:spcPct val="80000"/>
              </a:lnSpc>
              <a:spcBef>
                <a:spcPts val="600"/>
              </a:spcBef>
              <a:buClrTx/>
              <a:buSzPct val="75000"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/>
            </a:pPr>
            <a:r>
              <a:rPr lang="ru-RU" sz="2400" i="0">
                <a:solidFill>
                  <a:srgbClr val="0066FF"/>
                </a:solidFill>
                <a:latin typeface="Impact" pitchFamily="34" charset="0"/>
                <a:cs typeface="Arial" charset="0"/>
              </a:rPr>
              <a:t>образования</a:t>
            </a:r>
          </a:p>
        </p:txBody>
      </p:sp>
      <p:sp>
        <p:nvSpPr>
          <p:cNvPr id="7176" name="Freeform 8"/>
          <p:cNvSpPr>
            <a:spLocks noChangeArrowheads="1"/>
          </p:cNvSpPr>
          <p:nvPr/>
        </p:nvSpPr>
        <p:spPr bwMode="auto">
          <a:xfrm rot="5400000">
            <a:off x="4149725" y="2643188"/>
            <a:ext cx="719137" cy="4333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3375 w 21600"/>
              <a:gd name="T9" fmla="*/ 5400 h 21600"/>
              <a:gd name="T10" fmla="*/ 18900 w 21600"/>
              <a:gd name="T11" fmla="*/ 162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440">
            <a:solidFill>
              <a:srgbClr val="0070C0"/>
            </a:solidFill>
            <a:miter lim="800000"/>
            <a:headEnd/>
            <a:tailEnd/>
          </a:ln>
          <a:effectLst>
            <a:outerShdw dist="17819" dir="2700000" algn="ctr" rotWithShape="0">
              <a:srgbClr val="001F7A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177" name="Freeform 9"/>
          <p:cNvSpPr>
            <a:spLocks noChangeArrowheads="1"/>
          </p:cNvSpPr>
          <p:nvPr/>
        </p:nvSpPr>
        <p:spPr bwMode="auto">
          <a:xfrm rot="2340000">
            <a:off x="1331913" y="4684713"/>
            <a:ext cx="669925" cy="3952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3375 w 21600"/>
              <a:gd name="T9" fmla="*/ 5400 h 21600"/>
              <a:gd name="T10" fmla="*/ 18900 w 21600"/>
              <a:gd name="T11" fmla="*/ 162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440">
            <a:solidFill>
              <a:srgbClr val="0070C0"/>
            </a:solidFill>
            <a:miter lim="800000"/>
            <a:headEnd/>
            <a:tailEnd/>
          </a:ln>
          <a:effectLst>
            <a:outerShdw dist="17819" dir="2700000" algn="ctr" rotWithShape="0">
              <a:srgbClr val="001F7A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178" name="Freeform 10"/>
          <p:cNvSpPr>
            <a:spLocks noChangeArrowheads="1"/>
          </p:cNvSpPr>
          <p:nvPr/>
        </p:nvSpPr>
        <p:spPr bwMode="auto">
          <a:xfrm rot="8520000">
            <a:off x="6965950" y="4702175"/>
            <a:ext cx="774700" cy="3762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3375 w 21600"/>
              <a:gd name="T9" fmla="*/ 5400 h 21600"/>
              <a:gd name="T10" fmla="*/ 18900 w 21600"/>
              <a:gd name="T11" fmla="*/ 162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440">
            <a:solidFill>
              <a:srgbClr val="0070C0"/>
            </a:solidFill>
            <a:miter lim="800000"/>
            <a:headEnd/>
            <a:tailEnd/>
          </a:ln>
          <a:effectLst>
            <a:outerShdw dist="17819" dir="2700000" algn="ctr" rotWithShape="0">
              <a:srgbClr val="001F7A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9228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172200"/>
            <a:ext cx="6858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3068638"/>
            <a:ext cx="1876425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7" name="AutoShape 2"/>
          <p:cNvSpPr>
            <a:spLocks noChangeArrowheads="1"/>
          </p:cNvSpPr>
          <p:nvPr/>
        </p:nvSpPr>
        <p:spPr bwMode="auto">
          <a:xfrm>
            <a:off x="539750" y="765175"/>
            <a:ext cx="3744913" cy="1511300"/>
          </a:xfrm>
          <a:prstGeom prst="flowChartAlternateProcess">
            <a:avLst/>
          </a:prstGeom>
          <a:gradFill rotWithShape="0">
            <a:gsLst>
              <a:gs pos="0">
                <a:srgbClr val="D1C39F"/>
              </a:gs>
              <a:gs pos="100000">
                <a:srgbClr val="FFEFD1"/>
              </a:gs>
            </a:gsLst>
            <a:lin ang="5400000" scaled="1"/>
          </a:gra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000" i="0">
                <a:solidFill>
                  <a:srgbClr val="FF0000"/>
                </a:solidFill>
                <a:latin typeface="Calibri" pitchFamily="34" charset="0"/>
              </a:rPr>
              <a:t>патриотизм (любовь к России, к своему народу, к своей малой родине; служение Отечеству);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z="2000" i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268" name="AutoShape 3"/>
          <p:cNvSpPr>
            <a:spLocks noChangeArrowheads="1"/>
          </p:cNvSpPr>
          <p:nvPr/>
        </p:nvSpPr>
        <p:spPr bwMode="auto">
          <a:xfrm>
            <a:off x="755650" y="4581525"/>
            <a:ext cx="3671888" cy="2160588"/>
          </a:xfrm>
          <a:prstGeom prst="flowChartAlternateProcess">
            <a:avLst/>
          </a:prstGeom>
          <a:gradFill rotWithShape="0">
            <a:gsLst>
              <a:gs pos="0">
                <a:srgbClr val="D1C39F"/>
              </a:gs>
              <a:gs pos="100000">
                <a:srgbClr val="FFEFD1"/>
              </a:gs>
            </a:gsLst>
            <a:lin ang="5400000" scaled="1"/>
          </a:gra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z="1400" b="0" i="0">
              <a:solidFill>
                <a:srgbClr val="3333CC"/>
              </a:solidFill>
              <a:latin typeface="Calibri" pitchFamily="34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 i="0">
                <a:solidFill>
                  <a:srgbClr val="3333CC"/>
                </a:solidFill>
                <a:latin typeface="Calibri" pitchFamily="34" charset="0"/>
              </a:rPr>
              <a:t>гражданственность (правовое государство, гражданское общество, долг перед Отечеством, старшим поколением и  семьей, закон и правопорядок, межэтнический мир, свобода совести и вероисповедания)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z="1800" i="0">
              <a:solidFill>
                <a:srgbClr val="3333CC"/>
              </a:solidFill>
              <a:latin typeface="Calibri" pitchFamily="34" charset="0"/>
            </a:endParaRPr>
          </a:p>
        </p:txBody>
      </p:sp>
      <p:sp>
        <p:nvSpPr>
          <p:cNvPr id="11269" name="AutoShape 4"/>
          <p:cNvSpPr>
            <a:spLocks noChangeArrowheads="1"/>
          </p:cNvSpPr>
          <p:nvPr/>
        </p:nvSpPr>
        <p:spPr bwMode="auto">
          <a:xfrm>
            <a:off x="5076825" y="2420938"/>
            <a:ext cx="3743325" cy="2016125"/>
          </a:xfrm>
          <a:prstGeom prst="flowChartAlternateProcess">
            <a:avLst/>
          </a:prstGeom>
          <a:gradFill rotWithShape="0">
            <a:gsLst>
              <a:gs pos="0">
                <a:srgbClr val="D1C39F"/>
              </a:gs>
              <a:gs pos="100000">
                <a:srgbClr val="FFEFD1"/>
              </a:gs>
            </a:gsLst>
            <a:lin ang="5400000" scaled="1"/>
          </a:gra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z="1800" b="0" i="0">
              <a:solidFill>
                <a:srgbClr val="C00000"/>
              </a:solidFill>
              <a:latin typeface="Calibri" pitchFamily="34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000" i="0">
                <a:solidFill>
                  <a:srgbClr val="C00000"/>
                </a:solidFill>
                <a:latin typeface="Calibri" pitchFamily="34" charset="0"/>
              </a:rPr>
              <a:t>труд и творчество (творчество и созидание, целеустремленность и настойчивость, трудолюбие, бережливость)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z="2000" i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270" name="AutoShape 5"/>
          <p:cNvSpPr>
            <a:spLocks noChangeArrowheads="1"/>
          </p:cNvSpPr>
          <p:nvPr/>
        </p:nvSpPr>
        <p:spPr bwMode="auto">
          <a:xfrm>
            <a:off x="179388" y="2349500"/>
            <a:ext cx="3744912" cy="2087563"/>
          </a:xfrm>
          <a:prstGeom prst="flowChartAlternateProcess">
            <a:avLst/>
          </a:prstGeom>
          <a:gradFill rotWithShape="0">
            <a:gsLst>
              <a:gs pos="0">
                <a:srgbClr val="D1C39F"/>
              </a:gs>
              <a:gs pos="100000">
                <a:srgbClr val="FFEFD1"/>
              </a:gs>
            </a:gsLst>
            <a:lin ang="5400000" scaled="1"/>
          </a:gra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b="0" i="0">
              <a:solidFill>
                <a:srgbClr val="008080"/>
              </a:solidFill>
              <a:latin typeface="Calibri" pitchFamily="34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 i="0">
                <a:solidFill>
                  <a:srgbClr val="008080"/>
                </a:solidFill>
                <a:latin typeface="Calibri" pitchFamily="34" charset="0"/>
              </a:rPr>
              <a:t>социальная солидарность (свобода личная и национальная; доверие к людям, институтам государства и гражданского общества; справедливость, милосердие, честь, достоинство)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z="1800" i="0">
              <a:solidFill>
                <a:srgbClr val="008080"/>
              </a:solidFill>
              <a:latin typeface="Calibri" pitchFamily="34" charset="0"/>
            </a:endParaRPr>
          </a:p>
        </p:txBody>
      </p:sp>
      <p:sp>
        <p:nvSpPr>
          <p:cNvPr id="11271" name="AutoShape 6"/>
          <p:cNvSpPr>
            <a:spLocks noChangeArrowheads="1"/>
          </p:cNvSpPr>
          <p:nvPr/>
        </p:nvSpPr>
        <p:spPr bwMode="auto">
          <a:xfrm>
            <a:off x="4787900" y="765175"/>
            <a:ext cx="3887788" cy="1584325"/>
          </a:xfrm>
          <a:prstGeom prst="flowChartAlternateProcess">
            <a:avLst/>
          </a:prstGeom>
          <a:gradFill rotWithShape="0">
            <a:gsLst>
              <a:gs pos="0">
                <a:srgbClr val="D1C39F"/>
              </a:gs>
              <a:gs pos="100000">
                <a:srgbClr val="FFEFD1"/>
              </a:gs>
            </a:gsLst>
            <a:lin ang="5400000" scaled="1"/>
          </a:gra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000" i="0">
                <a:solidFill>
                  <a:srgbClr val="FF0066"/>
                </a:solidFill>
                <a:latin typeface="Calibri" pitchFamily="34" charset="0"/>
              </a:rPr>
              <a:t>семья (любовь и верность, здоровье, достаток, почитание родителей, забота о старших и младших, забота о продолжении рода);</a:t>
            </a:r>
          </a:p>
        </p:txBody>
      </p:sp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1238" y="-109538"/>
            <a:ext cx="7473950" cy="7683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73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6324600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74" name="AutoShape 9"/>
          <p:cNvSpPr>
            <a:spLocks noChangeArrowheads="1"/>
          </p:cNvSpPr>
          <p:nvPr/>
        </p:nvSpPr>
        <p:spPr bwMode="auto">
          <a:xfrm>
            <a:off x="4787900" y="4652963"/>
            <a:ext cx="3816350" cy="2089150"/>
          </a:xfrm>
          <a:prstGeom prst="flowChartAlternateProcess">
            <a:avLst/>
          </a:prstGeom>
          <a:gradFill rotWithShape="0">
            <a:gsLst>
              <a:gs pos="0">
                <a:srgbClr val="D1C39F"/>
              </a:gs>
              <a:gs pos="100000">
                <a:srgbClr val="FFEFD1"/>
              </a:gs>
            </a:gsLst>
            <a:lin ang="5400000" scaled="1"/>
          </a:gra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000" i="0">
                <a:solidFill>
                  <a:srgbClr val="FF0066"/>
                </a:solidFill>
                <a:latin typeface="Calibri" pitchFamily="34" charset="0"/>
              </a:rPr>
              <a:t>человечество (мир во всем мире, многообразие культур и народов, прогресс человечества, международное сотрудничество).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2997200"/>
            <a:ext cx="2020888" cy="1211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1" name="AutoShape 2"/>
          <p:cNvSpPr>
            <a:spLocks noChangeArrowheads="1"/>
          </p:cNvSpPr>
          <p:nvPr/>
        </p:nvSpPr>
        <p:spPr bwMode="auto">
          <a:xfrm>
            <a:off x="395288" y="1412875"/>
            <a:ext cx="3384550" cy="1800225"/>
          </a:xfrm>
          <a:prstGeom prst="flowChartAlternateProcess">
            <a:avLst/>
          </a:prstGeom>
          <a:gradFill rotWithShape="0">
            <a:gsLst>
              <a:gs pos="0">
                <a:srgbClr val="D1C39F"/>
              </a:gs>
              <a:gs pos="100000">
                <a:srgbClr val="FFEFD1"/>
              </a:gs>
            </a:gsLst>
            <a:lin ang="5400000" scaled="1"/>
          </a:gra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000" i="0">
                <a:solidFill>
                  <a:srgbClr val="0070C0"/>
                </a:solidFill>
                <a:latin typeface="Calibri" pitchFamily="34" charset="0"/>
              </a:rPr>
              <a:t>наука (познание, истина, научная картина мира, экологическое сознание);</a:t>
            </a:r>
          </a:p>
        </p:txBody>
      </p:sp>
      <p:sp>
        <p:nvSpPr>
          <p:cNvPr id="12292" name="AutoShape 3"/>
          <p:cNvSpPr>
            <a:spLocks noChangeArrowheads="1"/>
          </p:cNvSpPr>
          <p:nvPr/>
        </p:nvSpPr>
        <p:spPr bwMode="auto">
          <a:xfrm>
            <a:off x="5076825" y="1341438"/>
            <a:ext cx="3671888" cy="1800225"/>
          </a:xfrm>
          <a:prstGeom prst="flowChartAlternateProcess">
            <a:avLst/>
          </a:prstGeom>
          <a:gradFill rotWithShape="0">
            <a:gsLst>
              <a:gs pos="0">
                <a:srgbClr val="D1C39F"/>
              </a:gs>
              <a:gs pos="100000">
                <a:srgbClr val="FFEFD1"/>
              </a:gs>
            </a:gsLst>
            <a:lin ang="5400000" scaled="1"/>
          </a:gra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000" i="0">
                <a:solidFill>
                  <a:srgbClr val="FF0066"/>
                </a:solidFill>
                <a:latin typeface="Calibri" pitchFamily="34" charset="0"/>
              </a:rPr>
              <a:t>искусство и литература (красота, гармония, духовный мир человека, нравственный выбор, смысл жизни, эстетическое развитие);</a:t>
            </a:r>
          </a:p>
        </p:txBody>
      </p:sp>
      <p:sp>
        <p:nvSpPr>
          <p:cNvPr id="12293" name="AutoShape 4"/>
          <p:cNvSpPr>
            <a:spLocks noChangeArrowheads="1"/>
          </p:cNvSpPr>
          <p:nvPr/>
        </p:nvSpPr>
        <p:spPr bwMode="auto">
          <a:xfrm>
            <a:off x="323850" y="4149725"/>
            <a:ext cx="3600450" cy="1800225"/>
          </a:xfrm>
          <a:prstGeom prst="flowChartAlternateProcess">
            <a:avLst/>
          </a:prstGeom>
          <a:gradFill rotWithShape="0">
            <a:gsLst>
              <a:gs pos="0">
                <a:srgbClr val="D1C39F"/>
              </a:gs>
              <a:gs pos="100000">
                <a:srgbClr val="FFEFD1"/>
              </a:gs>
            </a:gsLst>
            <a:lin ang="5400000" scaled="1"/>
          </a:gra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000" i="0">
                <a:solidFill>
                  <a:srgbClr val="7030A0"/>
                </a:solidFill>
                <a:latin typeface="Calibri" pitchFamily="34" charset="0"/>
              </a:rPr>
              <a:t>традиционные российские религии (в виде культурологических представлений о религиозных идеалах)</a:t>
            </a:r>
          </a:p>
        </p:txBody>
      </p:sp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1538" y="79375"/>
            <a:ext cx="7473950" cy="76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5" name="AutoShape 6"/>
          <p:cNvSpPr>
            <a:spLocks noChangeArrowheads="1"/>
          </p:cNvSpPr>
          <p:nvPr/>
        </p:nvSpPr>
        <p:spPr bwMode="auto">
          <a:xfrm>
            <a:off x="5292725" y="4149725"/>
            <a:ext cx="3455988" cy="1800225"/>
          </a:xfrm>
          <a:prstGeom prst="flowChartAlternateProcess">
            <a:avLst/>
          </a:prstGeom>
          <a:gradFill rotWithShape="0">
            <a:gsLst>
              <a:gs pos="0">
                <a:srgbClr val="D1C39F"/>
              </a:gs>
              <a:gs pos="100000">
                <a:srgbClr val="FFEFD1"/>
              </a:gs>
            </a:gsLst>
            <a:lin ang="5400000" scaled="1"/>
          </a:gra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000" i="0">
                <a:solidFill>
                  <a:srgbClr val="008080"/>
                </a:solidFill>
                <a:latin typeface="Calibri" pitchFamily="34" charset="0"/>
              </a:rPr>
              <a:t>природа (жизнь, родная земля, заповедная природа, планета Земля);</a:t>
            </a:r>
          </a:p>
        </p:txBody>
      </p:sp>
      <p:pic>
        <p:nvPicPr>
          <p:cNvPr id="1229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6324600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1"/>
          <p:cNvSpPr>
            <a:spLocks noChangeArrowheads="1" noChangeShapeType="1" noTextEdit="1"/>
          </p:cNvSpPr>
          <p:nvPr/>
        </p:nvSpPr>
        <p:spPr bwMode="auto">
          <a:xfrm>
            <a:off x="827088" y="333375"/>
            <a:ext cx="7643812" cy="15843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1">
                <a:ln w="126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33CCFF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Impact"/>
              </a:rPr>
              <a:t>Системно - деятельностный</a:t>
            </a:r>
          </a:p>
        </p:txBody>
      </p:sp>
      <p:sp>
        <p:nvSpPr>
          <p:cNvPr id="13315" name="WordArt 2"/>
          <p:cNvSpPr>
            <a:spLocks noChangeArrowheads="1" noChangeShapeType="1" noTextEdit="1"/>
          </p:cNvSpPr>
          <p:nvPr/>
        </p:nvSpPr>
        <p:spPr bwMode="auto">
          <a:xfrm>
            <a:off x="1763713" y="2060575"/>
            <a:ext cx="5184775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426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0186" dir="1096358" algn="ctr" rotWithShape="0">
                    <a:srgbClr val="B2B2B2">
                      <a:alpha val="80011"/>
                    </a:srgbClr>
                  </a:outerShdw>
                </a:effectLst>
                <a:latin typeface="Times New Roman"/>
                <a:cs typeface="Times New Roman"/>
              </a:rPr>
              <a:t>ПОДХОД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374900" y="2924175"/>
            <a:ext cx="6769100" cy="1938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2400" i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В ОСНОВЕ </a:t>
            </a:r>
          </a:p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2400" i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НОВЫХ ОБРАЗОВАТЕЛЬНЫХ СТАНДАРТОВ  </a:t>
            </a:r>
          </a:p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ru-RU" sz="2400" i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2781300"/>
            <a:ext cx="2943225" cy="2628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8" name="AutoShape 5"/>
          <p:cNvSpPr>
            <a:spLocks noChangeArrowheads="1"/>
          </p:cNvSpPr>
          <p:nvPr/>
        </p:nvSpPr>
        <p:spPr bwMode="auto">
          <a:xfrm>
            <a:off x="2411413" y="4076700"/>
            <a:ext cx="6596062" cy="2663825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D1C39F"/>
              </a:gs>
              <a:gs pos="100000">
                <a:srgbClr val="FFEFD1"/>
              </a:gs>
            </a:gsLst>
            <a:lin ang="5400000" scaled="1"/>
          </a:gradFill>
          <a:ln w="19080">
            <a:solidFill>
              <a:srgbClr val="00808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b="0" i="0">
                <a:solidFill>
                  <a:srgbClr val="008080"/>
                </a:solidFill>
                <a:latin typeface="Tahoma" pitchFamily="34" charset="0"/>
                <a:cs typeface="Tahoma" pitchFamily="34" charset="0"/>
              </a:rPr>
              <a:t>Смена</a:t>
            </a:r>
            <a:r>
              <a:rPr lang="ru-RU" b="0" i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i="0">
                <a:solidFill>
                  <a:srgbClr val="008080"/>
                </a:solidFill>
                <a:latin typeface="Tahoma" pitchFamily="34" charset="0"/>
                <a:cs typeface="Tahoma" pitchFamily="34" charset="0"/>
              </a:rPr>
              <a:t>«знаниевой» </a:t>
            </a:r>
            <a:r>
              <a:rPr lang="ru-RU" b="0" i="0">
                <a:solidFill>
                  <a:srgbClr val="008080"/>
                </a:solidFill>
                <a:latin typeface="Tahoma" pitchFamily="34" charset="0"/>
                <a:cs typeface="Tahoma" pitchFamily="34" charset="0"/>
              </a:rPr>
              <a:t>парадигмы образования на 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i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системно – деятельностную</a:t>
            </a:r>
            <a:r>
              <a:rPr lang="ru-RU" b="0" i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b="0" i="0">
                <a:solidFill>
                  <a:srgbClr val="008080"/>
                </a:solidFill>
                <a:latin typeface="Tahoma" pitchFamily="34" charset="0"/>
                <a:cs typeface="Tahoma" pitchFamily="34" charset="0"/>
              </a:rPr>
              <a:t>Задача школы – </a:t>
            </a:r>
            <a:r>
              <a:rPr lang="ru-RU" i="0">
                <a:solidFill>
                  <a:srgbClr val="008080"/>
                </a:solidFill>
                <a:latin typeface="Tahoma" pitchFamily="34" charset="0"/>
                <a:cs typeface="Tahoma" pitchFamily="34" charset="0"/>
              </a:rPr>
              <a:t>не дать объем знаний, </a:t>
            </a:r>
            <a:r>
              <a:rPr lang="ru-RU" i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а научить учиться. 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b="0" i="0">
                <a:solidFill>
                  <a:srgbClr val="008080"/>
                </a:solidFill>
                <a:latin typeface="Tahoma" pitchFamily="34" charset="0"/>
                <a:cs typeface="Tahoma" pitchFamily="34" charset="0"/>
              </a:rPr>
              <a:t>Стандарт фиксирует не само содержание образования, 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b="0" i="0">
                <a:solidFill>
                  <a:srgbClr val="008080"/>
                </a:solidFill>
                <a:latin typeface="Tahoma" pitchFamily="34" charset="0"/>
                <a:cs typeface="Tahoma" pitchFamily="34" charset="0"/>
              </a:rPr>
              <a:t>а результаты образования, результаты деятельности и 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b="0" i="0">
                <a:solidFill>
                  <a:srgbClr val="008080"/>
                </a:solidFill>
                <a:latin typeface="Tahoma" pitchFamily="34" charset="0"/>
                <a:cs typeface="Tahoma" pitchFamily="34" charset="0"/>
              </a:rPr>
              <a:t>требования к этим результатам.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1563" y="142875"/>
            <a:ext cx="6715125" cy="120015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СИСТЕМНО-ДЕЯТЕЛЬНОСТНЫЙ ПОДХОД</a:t>
            </a:r>
          </a:p>
          <a:p>
            <a:pPr algn="ctr">
              <a:defRPr/>
            </a:pPr>
            <a:r>
              <a:rPr lang="ru-RU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является основой ФГОС и обуславливает изменение общей парадигмы образования, которая находит отражение в переходе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285720" y="1357298"/>
          <a:ext cx="857256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34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8688" y="3214688"/>
            <a:ext cx="1676400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1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5188" y="5072063"/>
            <a:ext cx="1214437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6563" y="321468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75" y="5143500"/>
            <a:ext cx="1071563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57625" y="1428750"/>
            <a:ext cx="12922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0" y="2097088"/>
            <a:ext cx="9144000" cy="4940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609600" indent="-606425" algn="ctr">
              <a:buClrTx/>
              <a:buFontTx/>
              <a:buNone/>
              <a:tabLst>
                <a:tab pos="609600" algn="l"/>
                <a:tab pos="1066800" algn="l"/>
                <a:tab pos="1524000" algn="l"/>
                <a:tab pos="1981200" algn="l"/>
                <a:tab pos="2438400" algn="l"/>
                <a:tab pos="2895600" algn="l"/>
                <a:tab pos="3352800" algn="l"/>
                <a:tab pos="3810000" algn="l"/>
                <a:tab pos="4267200" algn="l"/>
                <a:tab pos="4724400" algn="l"/>
                <a:tab pos="5181600" algn="l"/>
                <a:tab pos="5638800" algn="l"/>
                <a:tab pos="6096000" algn="l"/>
                <a:tab pos="6553200" algn="l"/>
                <a:tab pos="7010400" algn="l"/>
                <a:tab pos="7467600" algn="l"/>
                <a:tab pos="7924800" algn="l"/>
                <a:tab pos="8382000" algn="l"/>
                <a:tab pos="8839200" algn="l"/>
                <a:tab pos="9296400" algn="l"/>
                <a:tab pos="9753600" algn="l"/>
              </a:tabLst>
            </a:pPr>
            <a:r>
              <a:rPr lang="ru-RU" sz="2800" i="0" u="sng">
                <a:solidFill>
                  <a:srgbClr val="C00000"/>
                </a:solidFill>
                <a:latin typeface="Calibri" pitchFamily="34" charset="0"/>
              </a:rPr>
              <a:t>Основная педагогическая задача</a:t>
            </a:r>
            <a:r>
              <a:rPr lang="ru-RU" sz="2800" i="0">
                <a:solidFill>
                  <a:srgbClr val="C00000"/>
                </a:solidFill>
                <a:latin typeface="Calibri" pitchFamily="34" charset="0"/>
              </a:rPr>
              <a:t> –</a:t>
            </a:r>
            <a:r>
              <a:rPr lang="ru-RU" sz="2800" i="0" u="sng">
                <a:solidFill>
                  <a:srgbClr val="C00000"/>
                </a:solidFill>
                <a:latin typeface="Calibri" pitchFamily="34" charset="0"/>
              </a:rPr>
              <a:t> </a:t>
            </a:r>
          </a:p>
          <a:p>
            <a:pPr marL="609600" indent="-606425" algn="ctr">
              <a:buClrTx/>
              <a:buFontTx/>
              <a:buNone/>
              <a:tabLst>
                <a:tab pos="609600" algn="l"/>
                <a:tab pos="1066800" algn="l"/>
                <a:tab pos="1524000" algn="l"/>
                <a:tab pos="1981200" algn="l"/>
                <a:tab pos="2438400" algn="l"/>
                <a:tab pos="2895600" algn="l"/>
                <a:tab pos="3352800" algn="l"/>
                <a:tab pos="3810000" algn="l"/>
                <a:tab pos="4267200" algn="l"/>
                <a:tab pos="4724400" algn="l"/>
                <a:tab pos="5181600" algn="l"/>
                <a:tab pos="5638800" algn="l"/>
                <a:tab pos="6096000" algn="l"/>
                <a:tab pos="6553200" algn="l"/>
                <a:tab pos="7010400" algn="l"/>
                <a:tab pos="7467600" algn="l"/>
                <a:tab pos="7924800" algn="l"/>
                <a:tab pos="8382000" algn="l"/>
                <a:tab pos="8839200" algn="l"/>
                <a:tab pos="9296400" algn="l"/>
                <a:tab pos="9753600" algn="l"/>
              </a:tabLst>
            </a:pPr>
            <a:r>
              <a:rPr lang="ru-RU" sz="2800" i="0" u="sng">
                <a:solidFill>
                  <a:srgbClr val="C00000"/>
                </a:solidFill>
                <a:latin typeface="Calibri" pitchFamily="34" charset="0"/>
              </a:rPr>
              <a:t>создание и организация условий,</a:t>
            </a:r>
          </a:p>
          <a:p>
            <a:pPr marL="609600" indent="-606425" algn="ctr">
              <a:buClrTx/>
              <a:buFontTx/>
              <a:buNone/>
              <a:tabLst>
                <a:tab pos="609600" algn="l"/>
                <a:tab pos="1066800" algn="l"/>
                <a:tab pos="1524000" algn="l"/>
                <a:tab pos="1981200" algn="l"/>
                <a:tab pos="2438400" algn="l"/>
                <a:tab pos="2895600" algn="l"/>
                <a:tab pos="3352800" algn="l"/>
                <a:tab pos="3810000" algn="l"/>
                <a:tab pos="4267200" algn="l"/>
                <a:tab pos="4724400" algn="l"/>
                <a:tab pos="5181600" algn="l"/>
                <a:tab pos="5638800" algn="l"/>
                <a:tab pos="6096000" algn="l"/>
                <a:tab pos="6553200" algn="l"/>
                <a:tab pos="7010400" algn="l"/>
                <a:tab pos="7467600" algn="l"/>
                <a:tab pos="7924800" algn="l"/>
                <a:tab pos="8382000" algn="l"/>
                <a:tab pos="8839200" algn="l"/>
                <a:tab pos="9296400" algn="l"/>
                <a:tab pos="9753600" algn="l"/>
              </a:tabLst>
            </a:pPr>
            <a:r>
              <a:rPr lang="ru-RU" sz="2800" i="0" u="sng">
                <a:solidFill>
                  <a:srgbClr val="C00000"/>
                </a:solidFill>
                <a:latin typeface="Calibri" pitchFamily="34" charset="0"/>
              </a:rPr>
              <a:t>инициирующих детское действие</a:t>
            </a:r>
          </a:p>
        </p:txBody>
      </p:sp>
      <p:sp>
        <p:nvSpPr>
          <p:cNvPr id="15363" name="Oval 2"/>
          <p:cNvSpPr>
            <a:spLocks noChangeArrowheads="1"/>
          </p:cNvSpPr>
          <p:nvPr/>
        </p:nvSpPr>
        <p:spPr bwMode="auto">
          <a:xfrm>
            <a:off x="6443663" y="3968750"/>
            <a:ext cx="2339975" cy="2339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400">
                <a:solidFill>
                  <a:srgbClr val="0000FF"/>
                </a:solidFill>
                <a:latin typeface="Calibri" pitchFamily="34" charset="0"/>
              </a:rPr>
              <a:t>Как учить?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z="100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 i="0">
                <a:solidFill>
                  <a:srgbClr val="000000"/>
                </a:solidFill>
                <a:latin typeface="Calibri" pitchFamily="34" charset="0"/>
              </a:rPr>
              <a:t>обновление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 i="0">
                <a:solidFill>
                  <a:srgbClr val="000000"/>
                </a:solidFill>
                <a:latin typeface="Calibri" pitchFamily="34" charset="0"/>
              </a:rPr>
              <a:t>средств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 i="0">
                <a:solidFill>
                  <a:srgbClr val="000000"/>
                </a:solidFill>
                <a:latin typeface="Calibri" pitchFamily="34" charset="0"/>
              </a:rPr>
              <a:t>обучения</a:t>
            </a:r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240088" y="3968750"/>
            <a:ext cx="2339975" cy="2339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2400">
                <a:solidFill>
                  <a:srgbClr val="C00000"/>
                </a:solidFill>
                <a:latin typeface="Arial" charset="0"/>
              </a:rPr>
              <a:t>Ради чего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2400">
                <a:solidFill>
                  <a:srgbClr val="C00000"/>
                </a:solidFill>
                <a:latin typeface="Arial" charset="0"/>
              </a:rPr>
              <a:t>учить?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ru-RU" sz="1800">
              <a:solidFill>
                <a:srgbClr val="000000"/>
              </a:solidFill>
              <a:latin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800" i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ценности 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800" i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образования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ru-RU" sz="1800" i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107950" y="3933825"/>
            <a:ext cx="2339975" cy="2339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2400">
                <a:solidFill>
                  <a:srgbClr val="008080"/>
                </a:solidFill>
                <a:latin typeface="Arial" charset="0"/>
              </a:rPr>
              <a:t>Чему учить?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ru-RU" sz="2400">
              <a:solidFill>
                <a:srgbClr val="000000"/>
              </a:solidFill>
              <a:latin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800" i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обновление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800" i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содержания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ru-RU" sz="1800" i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250825" y="260350"/>
            <a:ext cx="8712200" cy="576263"/>
          </a:xfrm>
          <a:prstGeom prst="roundRect">
            <a:avLst>
              <a:gd name="adj" fmla="val 49106"/>
            </a:avLst>
          </a:prstGeom>
          <a:gradFill rotWithShape="0">
            <a:gsLst>
              <a:gs pos="0">
                <a:srgbClr val="FEE7F2"/>
              </a:gs>
              <a:gs pos="100000">
                <a:srgbClr val="FBEAC7"/>
              </a:gs>
            </a:gsLst>
            <a:lin ang="5400000" scaled="1"/>
          </a:gradFill>
          <a:ln w="28440">
            <a:solidFill>
              <a:srgbClr val="FFFFFF"/>
            </a:solidFill>
            <a:miter lim="800000"/>
            <a:headEnd/>
            <a:tailEnd/>
          </a:ln>
          <a:effectLst>
            <a:outerShdw dist="107933" dir="2700000" algn="ctr" rotWithShape="0">
              <a:srgbClr val="EEECE1">
                <a:alpha val="50027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3600" i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Системно-деятельностный подход</a:t>
            </a:r>
          </a:p>
        </p:txBody>
      </p:sp>
      <p:sp>
        <p:nvSpPr>
          <p:cNvPr id="15367" name="AutoShape 6"/>
          <p:cNvSpPr>
            <a:spLocks noChangeArrowheads="1"/>
          </p:cNvSpPr>
          <p:nvPr/>
        </p:nvSpPr>
        <p:spPr bwMode="auto">
          <a:xfrm>
            <a:off x="719138" y="3536950"/>
            <a:ext cx="7740650" cy="431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 i="0">
                <a:solidFill>
                  <a:srgbClr val="000000"/>
                </a:solidFill>
                <a:latin typeface="Calibri" pitchFamily="34" charset="0"/>
              </a:rPr>
              <a:t>Вектор смещения акцентов нового стандарта</a:t>
            </a:r>
          </a:p>
        </p:txBody>
      </p:sp>
      <p:sp>
        <p:nvSpPr>
          <p:cNvPr id="15368" name="AutoShape 7"/>
          <p:cNvSpPr>
            <a:spLocks noChangeArrowheads="1"/>
          </p:cNvSpPr>
          <p:nvPr/>
        </p:nvSpPr>
        <p:spPr bwMode="auto">
          <a:xfrm>
            <a:off x="142875" y="1000125"/>
            <a:ext cx="8855075" cy="1204913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D1C39F"/>
              </a:gs>
              <a:gs pos="100000">
                <a:srgbClr val="FFEFD1"/>
              </a:gs>
            </a:gsLst>
            <a:lin ang="5400000" scaled="1"/>
          </a:gra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400">
                <a:solidFill>
                  <a:srgbClr val="0000FF"/>
                </a:solidFill>
                <a:latin typeface="Calibri" pitchFamily="34" charset="0"/>
              </a:rPr>
              <a:t>Основной результат – развитие личности ребенка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400">
                <a:solidFill>
                  <a:srgbClr val="0000FF"/>
                </a:solidFill>
                <a:latin typeface="Calibri" pitchFamily="34" charset="0"/>
              </a:rPr>
              <a:t>на основе  универсальных учебных действий</a:t>
            </a: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2300" i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формирование универсальных способов действий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3235</Words>
  <Application>Microsoft Office PowerPoint</Application>
  <PresentationFormat>Экран (4:3)</PresentationFormat>
  <Paragraphs>533</Paragraphs>
  <Slides>33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«Организация психолого-педагогического сопровождения подготовки и адаптации детей к школьному обучению в период реализации ФГОС»</vt:lpstr>
      <vt:lpstr> Основная цель российского образования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Федеральный государственный образовательный стандарт начального общего образования. </vt:lpstr>
      <vt:lpstr>Формы адаптации:</vt:lpstr>
      <vt:lpstr>Слайд 28</vt:lpstr>
      <vt:lpstr>Познавательная сфера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«Организация психолого-педагогического сопровождения подготовки и адаптации детей к школьному обучению в период реализации ФГОС»</dc:title>
  <dc:creator>Евгений</dc:creator>
  <cp:lastModifiedBy>Виктория</cp:lastModifiedBy>
  <cp:revision>14</cp:revision>
  <dcterms:created xsi:type="dcterms:W3CDTF">2014-11-20T09:45:56Z</dcterms:created>
  <dcterms:modified xsi:type="dcterms:W3CDTF">2015-01-02T06:35:51Z</dcterms:modified>
</cp:coreProperties>
</file>