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9" r:id="rId4"/>
    <p:sldId id="262" r:id="rId5"/>
    <p:sldId id="263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669863F-642E-4055-AE16-99E2E5DD0517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7A221C6-1373-457A-8F03-691E4E96C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3C6FC-1D47-42C3-A0B7-6DF8ED065426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1995D-DAF1-4CC3-8B25-74F6111D3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F3DDB-F13B-4871-AA56-FA7DCD912243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EDC5C-9C7D-4096-ABD0-3C25C3F4C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F2AB8-E19C-4637-8E8F-CFD87123B428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7ABD5-BCAC-48D8-87C8-043156735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F151F-BF7A-4A37-A6E0-4D92F32240AE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385188B-0ECC-43E5-B310-71FE43F4D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4BBF96-035A-4494-A627-40CCA7A33137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A3BA71A-AC95-4BED-BA36-61B7FCC5C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244A10A-D94E-43DB-B7BC-FEBD44BC8019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D27641-85A6-4079-BF5E-9E9FAD995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EDC92-43D7-4043-8992-776156BDF7DF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2CBE-AF22-4C7D-B814-88D6E22D6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98769-CB2E-4207-86B7-B056EF2AE7C4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4405EE3-4646-4065-8178-F878FC9C3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48142-8CEC-4CA2-B56F-84943EFA902D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A9BC-C619-4654-93D3-356177DD7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606F01A-3864-4917-A485-CCB0CBBDD348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pPr>
              <a:defRPr/>
            </a:pPr>
            <a:fld id="{D22D8345-4375-4A73-9CA7-D4F531CAA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A532A8-DF16-45D3-B642-D98ECF8E20FD}" type="datetimeFigureOut">
              <a:rPr lang="ru-RU"/>
              <a:pPr>
                <a:defRPr/>
              </a:pPr>
              <a:t>07.12.2014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42A687-FD2D-42B4-8E36-BD92868C1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0" r:id="rId2"/>
    <p:sldLayoutId id="2147483805" r:id="rId3"/>
    <p:sldLayoutId id="2147483806" r:id="rId4"/>
    <p:sldLayoutId id="2147483807" r:id="rId5"/>
    <p:sldLayoutId id="2147483801" r:id="rId6"/>
    <p:sldLayoutId id="2147483808" r:id="rId7"/>
    <p:sldLayoutId id="2147483802" r:id="rId8"/>
    <p:sldLayoutId id="2147483809" r:id="rId9"/>
    <p:sldLayoutId id="2147483803" r:id="rId10"/>
    <p:sldLayoutId id="214748381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fontAlgn="base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fontAlgn="base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ГМО - </a:t>
            </a:r>
            <a:r>
              <a:rPr lang="ru-RU" b="1" dirty="0" err="1" smtClean="0"/>
              <a:t>генно-модифицированный</a:t>
            </a:r>
            <a:r>
              <a:rPr lang="ru-RU" b="1" dirty="0" smtClean="0"/>
              <a:t> </a:t>
            </a:r>
            <a:r>
              <a:rPr lang="ru-RU" b="1" dirty="0" smtClean="0"/>
              <a:t>организм</a:t>
            </a:r>
            <a:endParaRPr lang="ru-RU" b="1" dirty="0"/>
          </a:p>
        </p:txBody>
      </p:sp>
      <p:pic>
        <p:nvPicPr>
          <p:cNvPr id="13314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4300" r="4300"/>
          <a:stretch>
            <a:fillRect/>
          </a:stretch>
        </p:blipFill>
        <p:spPr>
          <a:xfrm>
            <a:off x="395288" y="2060575"/>
            <a:ext cx="4392612" cy="4321175"/>
          </a:xfrm>
        </p:spPr>
      </p:pic>
      <p:sp>
        <p:nvSpPr>
          <p:cNvPr id="13315" name="Объект 12"/>
          <p:cNvSpPr>
            <a:spLocks noGrp="1"/>
          </p:cNvSpPr>
          <p:nvPr>
            <p:ph sz="quarter" idx="2"/>
          </p:nvPr>
        </p:nvSpPr>
        <p:spPr>
          <a:xfrm>
            <a:off x="4845050" y="1589088"/>
            <a:ext cx="3886200" cy="4572000"/>
          </a:xfrm>
        </p:spPr>
        <p:txBody>
          <a:bodyPr/>
          <a:lstStyle/>
          <a:p>
            <a:r>
              <a:rPr lang="ru-RU" b="1" smtClean="0"/>
              <a:t>Генная инженерия- технология, с помощью которой можно изменить  строение генов или ввести в организм чужеродные гены с заданными функциями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851275" y="188913"/>
            <a:ext cx="4897438" cy="666908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000" b="1" dirty="0" smtClean="0"/>
              <a:t> 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Начало массовому производству модифицированных продуктов положили в 1994 г., когда в США появились помидоры сорта </a:t>
            </a:r>
            <a:r>
              <a:rPr lang="ru-RU" sz="2000" b="1" dirty="0" err="1" smtClean="0"/>
              <a:t>FlavrSavr</a:t>
            </a:r>
            <a:r>
              <a:rPr lang="ru-RU" sz="2000" b="1" dirty="0" smtClean="0"/>
              <a:t> , которые не портились при перевозке. </a:t>
            </a:r>
            <a:br>
              <a:rPr lang="ru-RU" sz="2000" b="1" dirty="0" smtClean="0"/>
            </a:br>
            <a:endParaRPr lang="ru-RU" sz="20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 smtClean="0"/>
              <a:t>В результате сейчас существует картофель, который содержит гены земляной бактерии, убивающей колорадского жука, стойкая к засухам пшеница, в которую вживили ген скорпиона, помидоры с генами морской камбалы, соя и клубника с генами бактерий. </a:t>
            </a:r>
          </a:p>
          <a:p>
            <a:pPr>
              <a:lnSpc>
                <a:spcPct val="80000"/>
              </a:lnSpc>
            </a:pPr>
            <a:endParaRPr lang="ru-RU" sz="20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4000" b="1" dirty="0" smtClean="0"/>
              <a:t>1994-й считается официальным годом                          рождения </a:t>
            </a:r>
            <a:r>
              <a:rPr lang="ru-RU" sz="4000" b="1" dirty="0" err="1" smtClean="0"/>
              <a:t>ГМ-продуктов</a:t>
            </a:r>
            <a:r>
              <a:rPr lang="ru-RU" sz="4000" b="1" dirty="0" smtClean="0"/>
              <a:t>. </a:t>
            </a:r>
            <a:br>
              <a:rPr lang="ru-RU" sz="4000" b="1" dirty="0" smtClean="0"/>
            </a:br>
            <a:endParaRPr lang="ru-RU" sz="4000" b="1" dirty="0" smtClean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0925" b="10925"/>
          <a:stretch>
            <a:fillRect/>
          </a:stretch>
        </p:blipFill>
        <p:spPr>
          <a:xfrm>
            <a:off x="0" y="1484313"/>
            <a:ext cx="3816350" cy="34559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25400" y="188913"/>
            <a:ext cx="8229600" cy="1252537"/>
          </a:xfrm>
        </p:spPr>
        <p:txBody>
          <a:bodyPr/>
          <a:lstStyle/>
          <a:p>
            <a:pPr algn="ctr"/>
            <a:r>
              <a:rPr lang="ru-RU" b="1" dirty="0" smtClean="0"/>
              <a:t>Где используется? И зачем?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916113"/>
            <a:ext cx="3822700" cy="3448050"/>
          </a:xfrm>
        </p:spPr>
        <p:txBody>
          <a:bodyPr>
            <a:normAutofit fontScale="850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/>
              <a:t>В </a:t>
            </a:r>
            <a:r>
              <a:rPr lang="ru-RU" b="1" dirty="0" smtClean="0"/>
              <a:t>исследованиях. С </a:t>
            </a:r>
            <a:r>
              <a:rPr lang="ru-RU" b="1" dirty="0"/>
              <a:t>помощью ГМО исследуются закономерности развития некоторых </a:t>
            </a:r>
            <a:r>
              <a:rPr lang="ru-RU" b="1" dirty="0" smtClean="0"/>
              <a:t>заболеваний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/>
              <a:t>В медицине и фармацевтической </a:t>
            </a:r>
            <a:r>
              <a:rPr lang="ru-RU" b="1" dirty="0" smtClean="0"/>
              <a:t>промышленности.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/>
              <a:t>В сельском </a:t>
            </a:r>
            <a:r>
              <a:rPr lang="ru-RU" b="1" dirty="0" smtClean="0"/>
              <a:t>хозяйстве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851275" y="1700213"/>
            <a:ext cx="4686300" cy="4897437"/>
          </a:xfrm>
        </p:spPr>
        <p:txBody>
          <a:bodyPr>
            <a:normAutofit fontScale="850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dirty="0"/>
              <a:t> </a:t>
            </a:r>
            <a:r>
              <a:rPr lang="ru-RU" b="1" dirty="0"/>
              <a:t>С помощью ГМО исследуются закономерности развития некоторых заболеваний (болезнь Альцгеймера, </a:t>
            </a:r>
            <a:r>
              <a:rPr lang="ru-RU" b="1" dirty="0" smtClean="0"/>
              <a:t>рак.)Создаются новые лекарства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b="1" dirty="0"/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/>
              <a:t>ГМО, в каких то целях довольна важна для человека, но не всегда её используют </a:t>
            </a:r>
            <a:r>
              <a:rPr lang="ru-RU" b="1" dirty="0" smtClean="0">
                <a:solidFill>
                  <a:srgbClr val="0070C0"/>
                </a:solidFill>
              </a:rPr>
              <a:t>правильно!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b="1" dirty="0"/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b="1" dirty="0" smtClean="0"/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3500" smtClean="0"/>
              <a:t>ГМО</a:t>
            </a:r>
          </a:p>
        </p:txBody>
      </p:sp>
      <p:pic>
        <p:nvPicPr>
          <p:cNvPr id="1638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-171450"/>
            <a:ext cx="4643437" cy="3446463"/>
          </a:xfrm>
        </p:spPr>
      </p:pic>
      <p:pic>
        <p:nvPicPr>
          <p:cNvPr id="1638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63" y="1627188"/>
            <a:ext cx="3924300" cy="4851400"/>
          </a:xfrm>
        </p:spPr>
      </p:pic>
      <p:pic>
        <p:nvPicPr>
          <p:cNvPr id="16388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3275013"/>
            <a:ext cx="5184775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5" name="Picture 5" descr="12772085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0"/>
            <a:ext cx="4356100" cy="2997200"/>
          </a:xfrm>
          <a:prstGeom prst="rect">
            <a:avLst/>
          </a:prstGeom>
          <a:noFill/>
        </p:spPr>
      </p:pic>
      <p:pic>
        <p:nvPicPr>
          <p:cNvPr id="25608" name="Picture 8" descr="613994_200312251047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2420938"/>
            <a:ext cx="2297112" cy="1530350"/>
          </a:xfrm>
          <a:prstGeom prst="rect">
            <a:avLst/>
          </a:prstGeom>
          <a:noFill/>
        </p:spPr>
      </p:pic>
      <p:pic>
        <p:nvPicPr>
          <p:cNvPr id="25609" name="Picture 9" descr="images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005263"/>
            <a:ext cx="2359025" cy="2852737"/>
          </a:xfrm>
          <a:prstGeom prst="rect">
            <a:avLst/>
          </a:prstGeom>
          <a:noFill/>
        </p:spPr>
      </p:pic>
      <p:pic>
        <p:nvPicPr>
          <p:cNvPr id="25610" name="Picture 10" descr="images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0"/>
            <a:ext cx="2232025" cy="2420938"/>
          </a:xfrm>
          <a:prstGeom prst="rect">
            <a:avLst/>
          </a:prstGeom>
          <a:noFill/>
        </p:spPr>
      </p:pic>
      <p:pic>
        <p:nvPicPr>
          <p:cNvPr id="25611" name="Picture 11" descr="lipton-logo-275x210_tcm13-2905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619375" cy="3268663"/>
          </a:xfrm>
          <a:prstGeom prst="rect">
            <a:avLst/>
          </a:prstGeom>
          <a:noFill/>
        </p:spPr>
      </p:pic>
      <p:pic>
        <p:nvPicPr>
          <p:cNvPr id="25612" name="Picture 12" descr="Logo_Knor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2997200"/>
            <a:ext cx="3492500" cy="3860800"/>
          </a:xfrm>
          <a:prstGeom prst="rect">
            <a:avLst/>
          </a:prstGeom>
          <a:noFill/>
        </p:spPr>
      </p:pic>
      <p:pic>
        <p:nvPicPr>
          <p:cNvPr id="25613" name="Picture 13" descr="загруженное (1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141663"/>
            <a:ext cx="3348038" cy="3716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Текст 6"/>
          <p:cNvSpPr>
            <a:spLocks noGrp="1"/>
          </p:cNvSpPr>
          <p:nvPr>
            <p:ph type="body" sz="half" idx="2"/>
          </p:nvPr>
        </p:nvSpPr>
        <p:spPr>
          <a:xfrm>
            <a:off x="4859338" y="1142985"/>
            <a:ext cx="4070380" cy="392909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! </a:t>
            </a:r>
            <a:r>
              <a:rPr lang="ru-RU" sz="3200" b="1" dirty="0" smtClean="0"/>
              <a:t>5</a:t>
            </a:r>
            <a:r>
              <a:rPr lang="ru-RU" sz="3200" b="1" dirty="0" smtClean="0"/>
              <a:t>% всех жителей </a:t>
            </a:r>
            <a:r>
              <a:rPr lang="ru-RU" sz="3200" b="1" dirty="0" smtClean="0"/>
              <a:t>Европы доброжелательно </a:t>
            </a:r>
            <a:r>
              <a:rPr lang="ru-RU" sz="3200" b="1" dirty="0" smtClean="0"/>
              <a:t>относятся к </a:t>
            </a:r>
            <a:r>
              <a:rPr lang="ru-RU" sz="3200" b="1" dirty="0" smtClean="0"/>
              <a:t>модифицированным продуктам;</a:t>
            </a:r>
            <a:endParaRPr lang="ru-RU" sz="3200" b="1" dirty="0" smtClean="0"/>
          </a:p>
          <a:p>
            <a:r>
              <a:rPr lang="ru-RU" sz="4800" b="1" dirty="0" smtClean="0">
                <a:solidFill>
                  <a:srgbClr val="FF0000"/>
                </a:solidFill>
              </a:rPr>
              <a:t>!</a:t>
            </a:r>
            <a:r>
              <a:rPr lang="ru-RU" sz="3200" b="1" dirty="0" smtClean="0"/>
              <a:t> 95</a:t>
            </a:r>
            <a:r>
              <a:rPr lang="ru-RU" sz="3200" b="1" dirty="0" smtClean="0"/>
              <a:t>% убеждены, что </a:t>
            </a:r>
            <a:r>
              <a:rPr lang="ru-RU" sz="3200" b="1" dirty="0" smtClean="0"/>
              <a:t>ГМО</a:t>
            </a:r>
            <a:r>
              <a:rPr lang="ru-RU" sz="3200" b="1" dirty="0" smtClean="0"/>
              <a:t> </a:t>
            </a:r>
            <a:r>
              <a:rPr lang="ru-RU" sz="3200" b="1" dirty="0" smtClean="0"/>
              <a:t>способны нанести серьезный вред здоровью.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86380" y="214290"/>
            <a:ext cx="3400420" cy="100013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Статистика: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1147" b="11147"/>
          <a:stretch>
            <a:fillRect/>
          </a:stretch>
        </p:blipFill>
        <p:spPr>
          <a:xfrm>
            <a:off x="395288" y="981075"/>
            <a:ext cx="4321175" cy="3960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409</TotalTime>
  <Words>78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ГМО - генно-модифицированный организм</vt:lpstr>
      <vt:lpstr>Слайд 2</vt:lpstr>
      <vt:lpstr>Где используется? И зачем?</vt:lpstr>
      <vt:lpstr>ГМО</vt:lpstr>
      <vt:lpstr>Слайд 5</vt:lpstr>
      <vt:lpstr>Статистика: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Bio-Geo</cp:lastModifiedBy>
  <cp:revision>23</cp:revision>
  <dcterms:modified xsi:type="dcterms:W3CDTF">2014-12-07T03:55:26Z</dcterms:modified>
</cp:coreProperties>
</file>