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8" r:id="rId1"/>
    <p:sldMasterId id="2147483944" r:id="rId2"/>
    <p:sldMasterId id="2147484191" r:id="rId3"/>
  </p:sldMasterIdLst>
  <p:sldIdLst>
    <p:sldId id="264" r:id="rId4"/>
    <p:sldId id="256" r:id="rId5"/>
    <p:sldId id="269" r:id="rId6"/>
    <p:sldId id="279" r:id="rId7"/>
    <p:sldId id="278" r:id="rId8"/>
    <p:sldId id="277" r:id="rId9"/>
    <p:sldId id="276" r:id="rId10"/>
    <p:sldId id="275" r:id="rId11"/>
    <p:sldId id="274" r:id="rId12"/>
    <p:sldId id="273" r:id="rId13"/>
    <p:sldId id="272" r:id="rId14"/>
    <p:sldId id="271" r:id="rId15"/>
    <p:sldId id="270" r:id="rId16"/>
    <p:sldId id="281" r:id="rId17"/>
    <p:sldId id="282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/>
          </p:cNvSpPr>
          <p:nvPr>
            <p:ph type="subTitle" idx="1"/>
          </p:nvPr>
        </p:nvSpPr>
        <p:spPr>
          <a:xfrm>
            <a:off x="457200" y="5396132"/>
            <a:ext cx="8098302" cy="762000"/>
          </a:xfrm>
        </p:spPr>
        <p:txBody>
          <a:bodyPr/>
          <a:lstStyle>
            <a:lvl1pPr marL="0" indent="0" algn="r" eaLnBrk="1" latinLnBrk="0" hangingPunct="1">
              <a:buNone/>
              <a:defRPr kumimoji="0" lang="ru-RU" sz="1400"/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ru-RU" smtClean="0"/>
              <a:t>Образец подзаголовка</a:t>
            </a:r>
            <a:endParaRPr/>
          </a:p>
        </p:txBody>
      </p:sp>
      <p:grpSp>
        <p:nvGrpSpPr>
          <p:cNvPr id="16" name="Group 23"/>
          <p:cNvGrpSpPr/>
          <p:nvPr/>
        </p:nvGrpSpPr>
        <p:grpSpPr>
          <a:xfrm>
            <a:off x="14990" y="1976657"/>
            <a:ext cx="2042410" cy="533400"/>
            <a:chOff x="0" y="2000250"/>
            <a:chExt cx="3733800" cy="533400"/>
          </a:xfrm>
        </p:grpSpPr>
        <p:sp>
          <p:nvSpPr>
            <p:cNvPr id="30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7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1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8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6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0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3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8584055" y="1976657"/>
            <a:ext cx="552450" cy="542925"/>
            <a:chOff x="8667750" y="2000250"/>
            <a:chExt cx="476250" cy="542925"/>
          </a:xfrm>
        </p:grpSpPr>
        <p:sp>
          <p:nvSpPr>
            <p:cNvPr id="26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2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8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</p:grpSp>
      <p:sp>
        <p:nvSpPr>
          <p:cNvPr id="24" name="Oval 28"/>
          <p:cNvSpPr/>
          <p:nvPr/>
        </p:nvSpPr>
        <p:spPr>
          <a:xfrm>
            <a:off x="8572500" y="603885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23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5" name="Oval 28"/>
          <p:cNvSpPr/>
          <p:nvPr/>
        </p:nvSpPr>
        <p:spPr>
          <a:xfrm>
            <a:off x="8572500" y="5476875"/>
            <a:ext cx="152400" cy="152400"/>
          </a:xfrm>
          <a:prstGeom prst="ellipse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14" name="Oval 28"/>
          <p:cNvSpPr/>
          <p:nvPr/>
        </p:nvSpPr>
        <p:spPr>
          <a:xfrm>
            <a:off x="8572500" y="57531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19" name="Rectangle 3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5" name="Rectangle 3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1" name="Rectangle 36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lang="ru-RU"/>
          </a:p>
        </p:txBody>
      </p:sp>
      <p:sp>
        <p:nvSpPr>
          <p:cNvPr id="33" name="Rectangle 32"/>
          <p:cNvSpPr>
            <a:spLocks noGrp="1"/>
          </p:cNvSpPr>
          <p:nvPr>
            <p:ph type="title" hasCustomPrompt="1"/>
          </p:nvPr>
        </p:nvSpPr>
        <p:spPr>
          <a:xfrm>
            <a:off x="2057400" y="281352"/>
            <a:ext cx="6509239" cy="3886200"/>
          </a:xfrm>
          <a:scene3d>
            <a:camera prst="orthographicFront"/>
            <a:lightRig rig="threePt" dir="t"/>
          </a:scene3d>
          <a:sp3d/>
        </p:spPr>
        <p:txBody>
          <a:bodyPr vert="horz" anchor="ctr">
            <a:normAutofit/>
          </a:bodyPr>
          <a:lstStyle>
            <a:lvl1pPr algn="ctr" eaLnBrk="1" latinLnBrk="0" hangingPunct="1">
              <a:lnSpc>
                <a:spcPct val="100000"/>
              </a:lnSpc>
              <a:defRPr kumimoji="0" lang="ru-RU" sz="72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Показать заголовок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1410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3829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/>
          </p:cNvSpPr>
          <p:nvPr>
            <p:ph type="subTitle" idx="1"/>
          </p:nvPr>
        </p:nvSpPr>
        <p:spPr>
          <a:xfrm>
            <a:off x="457200" y="5396132"/>
            <a:ext cx="8098302" cy="762000"/>
          </a:xfrm>
        </p:spPr>
        <p:txBody>
          <a:bodyPr/>
          <a:lstStyle>
            <a:lvl1pPr marL="0" indent="0" algn="r" eaLnBrk="1" latinLnBrk="0" hangingPunct="1">
              <a:buNone/>
              <a:defRPr kumimoji="0" lang="ru-RU" sz="1400"/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ru-RU" smtClean="0"/>
              <a:t>Образец подзаголовка</a:t>
            </a:r>
            <a:endParaRPr/>
          </a:p>
        </p:txBody>
      </p:sp>
      <p:grpSp>
        <p:nvGrpSpPr>
          <p:cNvPr id="16" name="Group 23"/>
          <p:cNvGrpSpPr/>
          <p:nvPr/>
        </p:nvGrpSpPr>
        <p:grpSpPr>
          <a:xfrm>
            <a:off x="14990" y="1976657"/>
            <a:ext cx="2042410" cy="533400"/>
            <a:chOff x="0" y="2000250"/>
            <a:chExt cx="3733800" cy="533400"/>
          </a:xfrm>
        </p:grpSpPr>
        <p:sp>
          <p:nvSpPr>
            <p:cNvPr id="30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7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1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8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6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0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3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8584055" y="1976657"/>
            <a:ext cx="552450" cy="542925"/>
            <a:chOff x="8667750" y="2000250"/>
            <a:chExt cx="476250" cy="542925"/>
          </a:xfrm>
        </p:grpSpPr>
        <p:sp>
          <p:nvSpPr>
            <p:cNvPr id="26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2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8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</p:grpSp>
      <p:sp>
        <p:nvSpPr>
          <p:cNvPr id="24" name="Oval 28"/>
          <p:cNvSpPr/>
          <p:nvPr/>
        </p:nvSpPr>
        <p:spPr>
          <a:xfrm>
            <a:off x="8572500" y="603885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23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5" name="Oval 28"/>
          <p:cNvSpPr/>
          <p:nvPr/>
        </p:nvSpPr>
        <p:spPr>
          <a:xfrm>
            <a:off x="8572500" y="5476875"/>
            <a:ext cx="152400" cy="152400"/>
          </a:xfrm>
          <a:prstGeom prst="ellipse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14" name="Oval 28"/>
          <p:cNvSpPr/>
          <p:nvPr/>
        </p:nvSpPr>
        <p:spPr>
          <a:xfrm>
            <a:off x="8572500" y="57531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19" name="Rectangle 3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5" name="Rectangle 3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1" name="Rectangle 36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lang="ru-RU"/>
          </a:p>
        </p:txBody>
      </p:sp>
      <p:sp>
        <p:nvSpPr>
          <p:cNvPr id="33" name="Rectangle 32"/>
          <p:cNvSpPr>
            <a:spLocks noGrp="1"/>
          </p:cNvSpPr>
          <p:nvPr>
            <p:ph type="title" hasCustomPrompt="1"/>
          </p:nvPr>
        </p:nvSpPr>
        <p:spPr>
          <a:xfrm>
            <a:off x="2057400" y="281352"/>
            <a:ext cx="6509239" cy="3886200"/>
          </a:xfrm>
          <a:scene3d>
            <a:camera prst="orthographicFront"/>
            <a:lightRig rig="threePt" dir="t"/>
          </a:scene3d>
          <a:sp3d/>
        </p:spPr>
        <p:txBody>
          <a:bodyPr vert="horz" anchor="ctr">
            <a:normAutofit/>
          </a:bodyPr>
          <a:lstStyle>
            <a:lvl1pPr algn="ctr" eaLnBrk="1" latinLnBrk="0" hangingPunct="1">
              <a:lnSpc>
                <a:spcPct val="100000"/>
              </a:lnSpc>
              <a:defRPr kumimoji="0" lang="ru-RU" sz="72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Показать заголовок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12" name="Rectangle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7" name="Rectangle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Rectangle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lang="ru-RU"/>
          </a:p>
        </p:txBody>
      </p:sp>
      <p:sp>
        <p:nvSpPr>
          <p:cNvPr id="28" name="Rectangle 14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extLst/>
          </a:lstStyle>
          <a:p>
            <a:endParaRPr lang="ru-RU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остой вопрос и отв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31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13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ru-RU"/>
              <a:t>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 и ответ с поясн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8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1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25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ru-RU"/>
              <a:t>Ответ</a:t>
            </a:r>
          </a:p>
        </p:txBody>
      </p:sp>
      <p:sp>
        <p:nvSpPr>
          <p:cNvPr id="22" name="Rectangle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3124200"/>
            <a:ext cx="5105400" cy="1981200"/>
          </a:xfrm>
        </p:spPr>
        <p:txBody>
          <a:bodyPr vert="horz"/>
          <a:lstStyle>
            <a:lvl1pPr algn="ctr" eaLnBrk="1" latinLnBrk="0" hangingPunct="1">
              <a:buFontTx/>
              <a:buNone/>
              <a:defRPr kumimoji="0" lang="ru-RU" i="1" baseline="0"/>
            </a:lvl1pPr>
            <a:extLst/>
          </a:lstStyle>
          <a:p>
            <a:pPr lvl="0"/>
            <a:r>
              <a:rPr kumimoji="0" lang="ru-RU"/>
              <a:t>Пояснение к ответу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5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авильно или неправильно (ответ: правильно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11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7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8" name="Answer Base"/>
          <p:cNvSpPr txBox="1"/>
          <p:nvPr/>
        </p:nvSpPr>
        <p:spPr>
          <a:xfrm>
            <a:off x="182880" y="1676400"/>
            <a:ext cx="8321040" cy="182880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ПРАВИЛЬНО</a:t>
            </a:r>
            <a:r>
              <a:rPr kumimoji="0" lang="ru-RU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или НЕПРАВИЛЬНО?</a:t>
            </a:r>
          </a:p>
        </p:txBody>
      </p:sp>
      <p:sp>
        <p:nvSpPr>
          <p:cNvPr id="7" name="Answer"/>
          <p:cNvSpPr/>
          <p:nvPr/>
        </p:nvSpPr>
        <p:spPr>
          <a:xfrm>
            <a:off x="182880" y="1676400"/>
            <a:ext cx="832104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indent="0" algn="ctr" latinLnBrk="0">
              <a:spcBef>
                <a:spcPct val="20000"/>
              </a:spcBef>
              <a:buNone/>
            </a:pPr>
            <a:r>
              <a:rPr kumimoji="0" lang="ru-RU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ПРАВИЛЬНО </a:t>
            </a:r>
            <a:r>
              <a:rPr kumimoji="0" lang="ru-RU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или НЕПРАВИЛЬНО?</a:t>
            </a:r>
            <a:endParaRPr kumimoji="0"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авильно или неправильно (ответ: неправильно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28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29" name="Answer Base"/>
          <p:cNvSpPr txBox="1"/>
          <p:nvPr/>
        </p:nvSpPr>
        <p:spPr>
          <a:xfrm>
            <a:off x="228600" y="1600200"/>
            <a:ext cx="8229600" cy="129392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ПРАВИЛЬНО</a:t>
            </a:r>
            <a:r>
              <a:rPr kumimoji="0" lang="ru-RU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или НЕПРАВИЛЬНО?</a:t>
            </a:r>
          </a:p>
        </p:txBody>
      </p:sp>
      <p:sp>
        <p:nvSpPr>
          <p:cNvPr id="7" name="Answer"/>
          <p:cNvSpPr/>
          <p:nvPr/>
        </p:nvSpPr>
        <p:spPr>
          <a:xfrm>
            <a:off x="228600" y="16002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algn="ctr"/>
            <a:r>
              <a:rPr kumimoji="0" lang="ru-RU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ПРАВИЛЬНО или </a:t>
            </a:r>
            <a:r>
              <a:rPr kumimoji="0" lang="ru-RU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НЕПРАВИЛЬНО</a:t>
            </a:r>
            <a:r>
              <a:rPr kumimoji="0" lang="ru-RU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?</a:t>
            </a:r>
            <a:endParaRPr kumimoji="0"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Несколько вариан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>
          <a:xfrm>
            <a:off x="685800" y="228600"/>
            <a:ext cx="7696200" cy="1371600"/>
          </a:xfrm>
        </p:spPr>
        <p:txBody>
          <a:bodyPr vert="horz"/>
          <a:lstStyle>
            <a:lvl1pPr algn="l" eaLnBrk="1" latinLnBrk="0" hangingPunct="1">
              <a:defRPr kumimoji="0" lang="ru-RU" i="1" baseline="0"/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9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10"/>
          <p:cNvSpPr txBox="1"/>
          <p:nvPr/>
        </p:nvSpPr>
        <p:spPr>
          <a:xfrm>
            <a:off x="457200" y="20574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ru-RU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sp>
        <p:nvSpPr>
          <p:cNvPr id="15" name="Rectangle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43000" y="48006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Неправильный ответ</a:t>
            </a:r>
          </a:p>
        </p:txBody>
      </p:sp>
      <p:sp>
        <p:nvSpPr>
          <p:cNvPr id="16" name="Rectangle 13"/>
          <p:cNvSpPr>
            <a:spLocks noGrp="1"/>
          </p:cNvSpPr>
          <p:nvPr>
            <p:ph type="body" sz="quarter" idx="18" hasCustomPrompt="1"/>
          </p:nvPr>
        </p:nvSpPr>
        <p:spPr>
          <a:xfrm>
            <a:off x="1143000" y="41148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Неправильный ответ</a:t>
            </a:r>
          </a:p>
        </p:txBody>
      </p:sp>
      <p:sp>
        <p:nvSpPr>
          <p:cNvPr id="17" name="Rectangle 13"/>
          <p:cNvSpPr>
            <a:spLocks noGrp="1"/>
          </p:cNvSpPr>
          <p:nvPr>
            <p:ph type="body" sz="quarter" idx="19" hasCustomPrompt="1"/>
          </p:nvPr>
        </p:nvSpPr>
        <p:spPr>
          <a:xfrm>
            <a:off x="1143000" y="34290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Неправильный ответ</a:t>
            </a:r>
          </a:p>
        </p:txBody>
      </p:sp>
      <p:sp>
        <p:nvSpPr>
          <p:cNvPr id="18" name="Rectangle 13"/>
          <p:cNvSpPr>
            <a:spLocks noGrp="1"/>
          </p:cNvSpPr>
          <p:nvPr>
            <p:ph type="body" sz="quarter" idx="20" hasCustomPrompt="1"/>
          </p:nvPr>
        </p:nvSpPr>
        <p:spPr>
          <a:xfrm>
            <a:off x="1143000" y="27432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Неправильный ответ</a:t>
            </a:r>
          </a:p>
        </p:txBody>
      </p:sp>
      <p:sp>
        <p:nvSpPr>
          <p:cNvPr id="19" name="Rectangle 13"/>
          <p:cNvSpPr>
            <a:spLocks noGrp="1"/>
          </p:cNvSpPr>
          <p:nvPr>
            <p:ph type="body" sz="quarter" idx="21" hasCustomPrompt="1"/>
          </p:nvPr>
        </p:nvSpPr>
        <p:spPr>
          <a:xfrm>
            <a:off x="1143000" y="20574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Введите правильный ответ (затем измените порядок вариантов)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2707957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ru-RU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Б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" y="34290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ru-RU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В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7200" y="41148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ru-RU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Г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7200" y="48006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ru-RU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5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6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xit" presetSubtype="0" fill="hold" nodeType="click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8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12" name="Rectangle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7" name="Rectangle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Rectangle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lang="ru-RU"/>
          </a:p>
        </p:txBody>
      </p:sp>
      <p:sp>
        <p:nvSpPr>
          <p:cNvPr id="28" name="Rectangle 14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опоставление элемен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1</a:t>
            </a:r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2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3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4</a:t>
            </a:r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5</a:t>
            </a:r>
          </a:p>
        </p:txBody>
      </p:sp>
      <p:sp>
        <p:nvSpPr>
          <p:cNvPr id="20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15" name="Rectangle 7"/>
          <p:cNvSpPr>
            <a:spLocks noGrp="1"/>
          </p:cNvSpPr>
          <p:nvPr>
            <p:ph type="body" sz="quarter" idx="18" hasCustomPrompt="1"/>
          </p:nvPr>
        </p:nvSpPr>
        <p:spPr>
          <a:xfrm>
            <a:off x="48006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5</a:t>
            </a:r>
          </a:p>
        </p:txBody>
      </p:sp>
      <p:sp>
        <p:nvSpPr>
          <p:cNvPr id="17" name="Rectangle 7"/>
          <p:cNvSpPr>
            <a:spLocks noGrp="1"/>
          </p:cNvSpPr>
          <p:nvPr>
            <p:ph type="body" sz="quarter" idx="19" hasCustomPrompt="1"/>
          </p:nvPr>
        </p:nvSpPr>
        <p:spPr>
          <a:xfrm>
            <a:off x="48006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3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0" hasCustomPrompt="1"/>
          </p:nvPr>
        </p:nvSpPr>
        <p:spPr>
          <a:xfrm>
            <a:off x="48006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1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21" hasCustomPrompt="1"/>
          </p:nvPr>
        </p:nvSpPr>
        <p:spPr>
          <a:xfrm>
            <a:off x="48006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2</a:t>
            </a:r>
          </a:p>
        </p:txBody>
      </p:sp>
      <p:sp>
        <p:nvSpPr>
          <p:cNvPr id="21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48006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4</a:t>
            </a:r>
          </a:p>
        </p:txBody>
      </p:sp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algn="l" eaLnBrk="1" latinLnBrk="0" hangingPunct="1">
              <a:defRPr kumimoji="0" lang="ru-RU" i="1" baseline="0"/>
            </a:lvl1pPr>
            <a:extLst/>
          </a:lstStyle>
          <a:p>
            <a:r>
              <a:rPr kumimoji="0" lang="ru-RU"/>
              <a:t>Введите вопрос</a:t>
            </a:r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3" name="Straight Connector 23"/>
          <p:cNvCxnSpPr>
            <a:stCxn id="16" idx="3"/>
            <a:endCxn id="18" idx="1"/>
          </p:cNvCxnSpPr>
          <p:nvPr/>
        </p:nvCxnSpPr>
        <p:spPr>
          <a:xfrm>
            <a:off x="3886200" y="22860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3"/>
            <a:endCxn id="19" idx="1"/>
          </p:cNvCxnSpPr>
          <p:nvPr/>
        </p:nvCxnSpPr>
        <p:spPr>
          <a:xfrm>
            <a:off x="3886200" y="32004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Connector 23"/>
          <p:cNvCxnSpPr>
            <a:stCxn id="13" idx="3"/>
            <a:endCxn id="17" idx="1"/>
          </p:cNvCxnSpPr>
          <p:nvPr/>
        </p:nvCxnSpPr>
        <p:spPr>
          <a:xfrm flipV="1">
            <a:off x="3886200" y="32004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Connector 23"/>
          <p:cNvCxnSpPr>
            <a:stCxn id="14" idx="3"/>
            <a:endCxn id="21" idx="1"/>
          </p:cNvCxnSpPr>
          <p:nvPr/>
        </p:nvCxnSpPr>
        <p:spPr>
          <a:xfrm>
            <a:off x="3886200" y="50292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23"/>
          <p:cNvCxnSpPr>
            <a:stCxn id="10" idx="3"/>
            <a:endCxn id="15" idx="1"/>
          </p:cNvCxnSpPr>
          <p:nvPr/>
        </p:nvCxnSpPr>
        <p:spPr>
          <a:xfrm flipV="1">
            <a:off x="3886200" y="2286000"/>
            <a:ext cx="914400" cy="36576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D0D18-2BB5-43F9-8865-B469EB8840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extLst/>
          </a:lstStyle>
          <a:p>
            <a:endParaRPr lang="ru-RU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остой вопрос и отв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31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13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ru-RU"/>
              <a:t>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 и ответ с поясн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8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1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25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ru-RU"/>
              <a:t>Ответ</a:t>
            </a:r>
          </a:p>
        </p:txBody>
      </p:sp>
      <p:sp>
        <p:nvSpPr>
          <p:cNvPr id="22" name="Rectangle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3124200"/>
            <a:ext cx="5105400" cy="1981200"/>
          </a:xfrm>
        </p:spPr>
        <p:txBody>
          <a:bodyPr vert="horz"/>
          <a:lstStyle>
            <a:lvl1pPr algn="ctr" eaLnBrk="1" latinLnBrk="0" hangingPunct="1">
              <a:buFontTx/>
              <a:buNone/>
              <a:defRPr kumimoji="0" lang="ru-RU" i="1" baseline="0"/>
            </a:lvl1pPr>
            <a:extLst/>
          </a:lstStyle>
          <a:p>
            <a:pPr lvl="0"/>
            <a:r>
              <a:rPr kumimoji="0" lang="ru-RU"/>
              <a:t>Пояснение к ответу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5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авильно или неправильно (ответ: правильно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11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7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8" name="Answer Base"/>
          <p:cNvSpPr txBox="1"/>
          <p:nvPr/>
        </p:nvSpPr>
        <p:spPr>
          <a:xfrm>
            <a:off x="182880" y="1676400"/>
            <a:ext cx="8321040" cy="182880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ПРАВИЛЬНО</a:t>
            </a:r>
            <a:r>
              <a:rPr kumimoji="0" lang="ru-RU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или НЕПРАВИЛЬНО?</a:t>
            </a:r>
          </a:p>
        </p:txBody>
      </p:sp>
      <p:sp>
        <p:nvSpPr>
          <p:cNvPr id="7" name="Answer"/>
          <p:cNvSpPr/>
          <p:nvPr/>
        </p:nvSpPr>
        <p:spPr>
          <a:xfrm>
            <a:off x="182880" y="1676400"/>
            <a:ext cx="832104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indent="0" algn="ctr" latinLnBrk="0">
              <a:spcBef>
                <a:spcPct val="20000"/>
              </a:spcBef>
              <a:buNone/>
            </a:pPr>
            <a:r>
              <a:rPr kumimoji="0" lang="ru-RU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ПРАВИЛЬНО </a:t>
            </a:r>
            <a:r>
              <a:rPr kumimoji="0" lang="ru-RU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или НЕПРАВИЛЬНО?</a:t>
            </a:r>
            <a:endParaRPr kumimoji="0"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авильно или неправильно (ответ: неправильно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28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29" name="Answer Base"/>
          <p:cNvSpPr txBox="1"/>
          <p:nvPr/>
        </p:nvSpPr>
        <p:spPr>
          <a:xfrm>
            <a:off x="228600" y="1600200"/>
            <a:ext cx="8229600" cy="129392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ПРАВИЛЬНО</a:t>
            </a:r>
            <a:r>
              <a:rPr kumimoji="0" lang="ru-RU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или НЕПРАВИЛЬНО?</a:t>
            </a:r>
          </a:p>
        </p:txBody>
      </p:sp>
      <p:sp>
        <p:nvSpPr>
          <p:cNvPr id="7" name="Answer"/>
          <p:cNvSpPr/>
          <p:nvPr/>
        </p:nvSpPr>
        <p:spPr>
          <a:xfrm>
            <a:off x="228600" y="16002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algn="ctr"/>
            <a:r>
              <a:rPr kumimoji="0" lang="ru-RU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ПРАВИЛЬНО или </a:t>
            </a:r>
            <a:r>
              <a:rPr kumimoji="0" lang="ru-RU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НЕПРАВИЛЬНО</a:t>
            </a:r>
            <a:r>
              <a:rPr kumimoji="0" lang="ru-RU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?</a:t>
            </a:r>
            <a:endParaRPr kumimoji="0"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Несколько вариан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>
          <a:xfrm>
            <a:off x="685800" y="228600"/>
            <a:ext cx="7696200" cy="1371600"/>
          </a:xfrm>
        </p:spPr>
        <p:txBody>
          <a:bodyPr vert="horz"/>
          <a:lstStyle>
            <a:lvl1pPr algn="l" eaLnBrk="1" latinLnBrk="0" hangingPunct="1">
              <a:defRPr kumimoji="0" lang="ru-RU" i="1" baseline="0"/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9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10"/>
          <p:cNvSpPr txBox="1"/>
          <p:nvPr/>
        </p:nvSpPr>
        <p:spPr>
          <a:xfrm>
            <a:off x="457200" y="20574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ru-RU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sp>
        <p:nvSpPr>
          <p:cNvPr id="15" name="Rectangle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43000" y="48006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Неправильный ответ</a:t>
            </a:r>
          </a:p>
        </p:txBody>
      </p:sp>
      <p:sp>
        <p:nvSpPr>
          <p:cNvPr id="16" name="Rectangle 13"/>
          <p:cNvSpPr>
            <a:spLocks noGrp="1"/>
          </p:cNvSpPr>
          <p:nvPr>
            <p:ph type="body" sz="quarter" idx="18" hasCustomPrompt="1"/>
          </p:nvPr>
        </p:nvSpPr>
        <p:spPr>
          <a:xfrm>
            <a:off x="1143000" y="41148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Неправильный ответ</a:t>
            </a:r>
          </a:p>
        </p:txBody>
      </p:sp>
      <p:sp>
        <p:nvSpPr>
          <p:cNvPr id="17" name="Rectangle 13"/>
          <p:cNvSpPr>
            <a:spLocks noGrp="1"/>
          </p:cNvSpPr>
          <p:nvPr>
            <p:ph type="body" sz="quarter" idx="19" hasCustomPrompt="1"/>
          </p:nvPr>
        </p:nvSpPr>
        <p:spPr>
          <a:xfrm>
            <a:off x="1143000" y="34290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Неправильный ответ</a:t>
            </a:r>
          </a:p>
        </p:txBody>
      </p:sp>
      <p:sp>
        <p:nvSpPr>
          <p:cNvPr id="18" name="Rectangle 13"/>
          <p:cNvSpPr>
            <a:spLocks noGrp="1"/>
          </p:cNvSpPr>
          <p:nvPr>
            <p:ph type="body" sz="quarter" idx="20" hasCustomPrompt="1"/>
          </p:nvPr>
        </p:nvSpPr>
        <p:spPr>
          <a:xfrm>
            <a:off x="1143000" y="27432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Неправильный ответ</a:t>
            </a:r>
          </a:p>
        </p:txBody>
      </p:sp>
      <p:sp>
        <p:nvSpPr>
          <p:cNvPr id="19" name="Rectangle 13"/>
          <p:cNvSpPr>
            <a:spLocks noGrp="1"/>
          </p:cNvSpPr>
          <p:nvPr>
            <p:ph type="body" sz="quarter" idx="21" hasCustomPrompt="1"/>
          </p:nvPr>
        </p:nvSpPr>
        <p:spPr>
          <a:xfrm>
            <a:off x="1143000" y="20574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Введите правильный ответ (затем измените порядок вариантов)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2707957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ru-RU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Б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" y="34290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ru-RU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В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7200" y="41148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ru-RU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Г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7200" y="48006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ru-RU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5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6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xit" presetSubtype="0" fill="hold" nodeType="click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8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опоставление элемен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1</a:t>
            </a:r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2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3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4</a:t>
            </a:r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5</a:t>
            </a:r>
          </a:p>
        </p:txBody>
      </p:sp>
      <p:sp>
        <p:nvSpPr>
          <p:cNvPr id="20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15" name="Rectangle 7"/>
          <p:cNvSpPr>
            <a:spLocks noGrp="1"/>
          </p:cNvSpPr>
          <p:nvPr>
            <p:ph type="body" sz="quarter" idx="18" hasCustomPrompt="1"/>
          </p:nvPr>
        </p:nvSpPr>
        <p:spPr>
          <a:xfrm>
            <a:off x="48006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5</a:t>
            </a:r>
          </a:p>
        </p:txBody>
      </p:sp>
      <p:sp>
        <p:nvSpPr>
          <p:cNvPr id="17" name="Rectangle 7"/>
          <p:cNvSpPr>
            <a:spLocks noGrp="1"/>
          </p:cNvSpPr>
          <p:nvPr>
            <p:ph type="body" sz="quarter" idx="19" hasCustomPrompt="1"/>
          </p:nvPr>
        </p:nvSpPr>
        <p:spPr>
          <a:xfrm>
            <a:off x="48006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3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0" hasCustomPrompt="1"/>
          </p:nvPr>
        </p:nvSpPr>
        <p:spPr>
          <a:xfrm>
            <a:off x="48006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1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21" hasCustomPrompt="1"/>
          </p:nvPr>
        </p:nvSpPr>
        <p:spPr>
          <a:xfrm>
            <a:off x="48006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2</a:t>
            </a:r>
          </a:p>
        </p:txBody>
      </p:sp>
      <p:sp>
        <p:nvSpPr>
          <p:cNvPr id="21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48006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4</a:t>
            </a:r>
          </a:p>
        </p:txBody>
      </p:sp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algn="l" eaLnBrk="1" latinLnBrk="0" hangingPunct="1">
              <a:defRPr kumimoji="0" lang="ru-RU" i="1" baseline="0"/>
            </a:lvl1pPr>
            <a:extLst/>
          </a:lstStyle>
          <a:p>
            <a:r>
              <a:rPr kumimoji="0" lang="ru-RU"/>
              <a:t>Введите вопрос</a:t>
            </a:r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3" name="Straight Connector 23"/>
          <p:cNvCxnSpPr>
            <a:stCxn id="16" idx="3"/>
            <a:endCxn id="18" idx="1"/>
          </p:cNvCxnSpPr>
          <p:nvPr/>
        </p:nvCxnSpPr>
        <p:spPr>
          <a:xfrm>
            <a:off x="3886200" y="22860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3"/>
            <a:endCxn id="19" idx="1"/>
          </p:cNvCxnSpPr>
          <p:nvPr/>
        </p:nvCxnSpPr>
        <p:spPr>
          <a:xfrm>
            <a:off x="3886200" y="32004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Connector 23"/>
          <p:cNvCxnSpPr>
            <a:stCxn id="13" idx="3"/>
            <a:endCxn id="17" idx="1"/>
          </p:cNvCxnSpPr>
          <p:nvPr/>
        </p:nvCxnSpPr>
        <p:spPr>
          <a:xfrm flipV="1">
            <a:off x="3886200" y="32004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Connector 23"/>
          <p:cNvCxnSpPr>
            <a:stCxn id="14" idx="3"/>
            <a:endCxn id="21" idx="1"/>
          </p:cNvCxnSpPr>
          <p:nvPr/>
        </p:nvCxnSpPr>
        <p:spPr>
          <a:xfrm>
            <a:off x="3886200" y="50292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23"/>
          <p:cNvCxnSpPr>
            <a:stCxn id="10" idx="3"/>
            <a:endCxn id="15" idx="1"/>
          </p:cNvCxnSpPr>
          <p:nvPr/>
        </p:nvCxnSpPr>
        <p:spPr>
          <a:xfrm flipV="1">
            <a:off x="3886200" y="2286000"/>
            <a:ext cx="914400" cy="36576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>
          <a:xfrm>
            <a:off x="914400" y="457200"/>
            <a:ext cx="76962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>
          <a:xfrm>
            <a:off x="914400" y="1905000"/>
            <a:ext cx="7467600" cy="42211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9" name="Rectangle 4"/>
          <p:cNvSpPr>
            <a:spLocks noGrp="1"/>
          </p:cNvSpPr>
          <p:nvPr>
            <p:ph type="dt" sz="half" idx="2"/>
          </p:nvPr>
        </p:nvSpPr>
        <p:spPr>
          <a:xfrm>
            <a:off x="6705600" y="6248400"/>
            <a:ext cx="1828800" cy="32385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ru-RU" sz="1100"/>
            </a:lvl1pPr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18" name="Rectangle 5"/>
          <p:cNvSpPr>
            <a:spLocks noGrp="1"/>
          </p:cNvSpPr>
          <p:nvPr>
            <p:ph type="ftr" sz="quarter" idx="3"/>
          </p:nvPr>
        </p:nvSpPr>
        <p:spPr>
          <a:xfrm>
            <a:off x="457200" y="6248400"/>
            <a:ext cx="3260886" cy="323850"/>
          </a:xfrm>
          <a:prstGeom prst="rect">
            <a:avLst/>
          </a:prstGeom>
        </p:spPr>
        <p:txBody>
          <a:bodyPr vert="horz"/>
          <a:lstStyle>
            <a:lvl1pPr eaLnBrk="1" latinLnBrk="0" hangingPunct="1">
              <a:defRPr kumimoji="0" lang="ru-RU" sz="1200"/>
            </a:lvl1pPr>
            <a:extLst/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714936" y="6151098"/>
            <a:ext cx="429064" cy="45720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ru-RU" sz="1200"/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23"/>
          <p:cNvGrpSpPr/>
          <p:nvPr/>
        </p:nvGrpSpPr>
        <p:grpSpPr>
          <a:xfrm>
            <a:off x="11555" y="2000250"/>
            <a:ext cx="133350" cy="533400"/>
            <a:chOff x="0" y="2000250"/>
            <a:chExt cx="3733800" cy="533400"/>
          </a:xfrm>
        </p:grpSpPr>
        <p:sp>
          <p:nvSpPr>
            <p:cNvPr id="3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4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2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1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31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</p:grpSp>
      <p:grpSp>
        <p:nvGrpSpPr>
          <p:cNvPr id="10" name="Group 35"/>
          <p:cNvGrpSpPr/>
          <p:nvPr/>
        </p:nvGrpSpPr>
        <p:grpSpPr>
          <a:xfrm>
            <a:off x="8584055" y="2000250"/>
            <a:ext cx="552450" cy="542925"/>
            <a:chOff x="8667750" y="2000250"/>
            <a:chExt cx="476250" cy="542925"/>
          </a:xfrm>
        </p:grpSpPr>
        <p:sp>
          <p:nvSpPr>
            <p:cNvPr id="13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4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9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30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6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</p:grpSp>
      <p:sp>
        <p:nvSpPr>
          <p:cNvPr id="23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ru-RU" sz="36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 kumimoji="0" lang="ru-RU">
          <a:solidFill>
            <a:schemeClr val="tx2"/>
          </a:solidFill>
        </a:defRPr>
      </a:lvl2pPr>
      <a:lvl3pPr eaLnBrk="1" latinLnBrk="0" hangingPunct="1">
        <a:defRPr kumimoji="0" lang="ru-RU">
          <a:solidFill>
            <a:schemeClr val="tx2"/>
          </a:solidFill>
        </a:defRPr>
      </a:lvl3pPr>
      <a:lvl4pPr eaLnBrk="1" latinLnBrk="0" hangingPunct="1">
        <a:defRPr kumimoji="0" lang="ru-RU">
          <a:solidFill>
            <a:schemeClr val="tx2"/>
          </a:solidFill>
        </a:defRPr>
      </a:lvl4pPr>
      <a:lvl5pPr eaLnBrk="1" latinLnBrk="0" hangingPunct="1">
        <a:defRPr kumimoji="0" lang="ru-RU">
          <a:solidFill>
            <a:schemeClr val="tx2"/>
          </a:solidFill>
        </a:defRPr>
      </a:lvl5pPr>
      <a:lvl6pPr eaLnBrk="1" latinLnBrk="0" hangingPunct="1">
        <a:defRPr kumimoji="0" lang="ru-RU">
          <a:solidFill>
            <a:schemeClr val="tx2"/>
          </a:solidFill>
        </a:defRPr>
      </a:lvl6pPr>
      <a:lvl7pPr eaLnBrk="1" latinLnBrk="0" hangingPunct="1">
        <a:defRPr kumimoji="0" lang="ru-RU">
          <a:solidFill>
            <a:schemeClr val="tx2"/>
          </a:solidFill>
        </a:defRPr>
      </a:lvl7pPr>
      <a:lvl8pPr eaLnBrk="1" latinLnBrk="0" hangingPunct="1">
        <a:defRPr kumimoji="0" lang="ru-RU">
          <a:solidFill>
            <a:schemeClr val="tx2"/>
          </a:solidFill>
        </a:defRPr>
      </a:lvl8pPr>
      <a:lvl9pPr eaLnBrk="1" latinLnBrk="0" hangingPunct="1">
        <a:defRPr kumimoji="0" lang="ru-RU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>
          <a:xfrm>
            <a:off x="914400" y="457200"/>
            <a:ext cx="76962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>
          <a:xfrm>
            <a:off x="914400" y="1905000"/>
            <a:ext cx="7467600" cy="42211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9" name="Rectangle 4"/>
          <p:cNvSpPr>
            <a:spLocks noGrp="1"/>
          </p:cNvSpPr>
          <p:nvPr>
            <p:ph type="dt" sz="half" idx="2"/>
          </p:nvPr>
        </p:nvSpPr>
        <p:spPr>
          <a:xfrm>
            <a:off x="6705600" y="6248400"/>
            <a:ext cx="1828800" cy="32385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ru-RU" sz="1100"/>
            </a:lvl1pPr>
            <a:extLst/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18" name="Rectangle 5"/>
          <p:cNvSpPr>
            <a:spLocks noGrp="1"/>
          </p:cNvSpPr>
          <p:nvPr>
            <p:ph type="ftr" sz="quarter" idx="3"/>
          </p:nvPr>
        </p:nvSpPr>
        <p:spPr>
          <a:xfrm>
            <a:off x="457200" y="6248400"/>
            <a:ext cx="3260886" cy="323850"/>
          </a:xfrm>
          <a:prstGeom prst="rect">
            <a:avLst/>
          </a:prstGeom>
        </p:spPr>
        <p:txBody>
          <a:bodyPr vert="horz"/>
          <a:lstStyle>
            <a:lvl1pPr eaLnBrk="1" latinLnBrk="0" hangingPunct="1">
              <a:defRPr kumimoji="0" lang="ru-RU" sz="1200"/>
            </a:lvl1pPr>
            <a:extLst/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714936" y="6151098"/>
            <a:ext cx="429064" cy="45720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ru-RU" sz="1200"/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23"/>
          <p:cNvGrpSpPr/>
          <p:nvPr/>
        </p:nvGrpSpPr>
        <p:grpSpPr>
          <a:xfrm>
            <a:off x="11555" y="2000250"/>
            <a:ext cx="133350" cy="533400"/>
            <a:chOff x="0" y="2000250"/>
            <a:chExt cx="3733800" cy="533400"/>
          </a:xfrm>
        </p:grpSpPr>
        <p:sp>
          <p:nvSpPr>
            <p:cNvPr id="3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4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2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1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31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</p:grpSp>
      <p:grpSp>
        <p:nvGrpSpPr>
          <p:cNvPr id="10" name="Group 35"/>
          <p:cNvGrpSpPr/>
          <p:nvPr/>
        </p:nvGrpSpPr>
        <p:grpSpPr>
          <a:xfrm>
            <a:off x="8584055" y="2000250"/>
            <a:ext cx="552450" cy="542925"/>
            <a:chOff x="8667750" y="2000250"/>
            <a:chExt cx="476250" cy="542925"/>
          </a:xfrm>
        </p:grpSpPr>
        <p:sp>
          <p:nvSpPr>
            <p:cNvPr id="13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4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9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30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6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</p:grpSp>
      <p:sp>
        <p:nvSpPr>
          <p:cNvPr id="23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ru-RU" sz="36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 kumimoji="0" lang="ru-RU">
          <a:solidFill>
            <a:schemeClr val="tx2"/>
          </a:solidFill>
        </a:defRPr>
      </a:lvl2pPr>
      <a:lvl3pPr eaLnBrk="1" latinLnBrk="0" hangingPunct="1">
        <a:defRPr kumimoji="0" lang="ru-RU">
          <a:solidFill>
            <a:schemeClr val="tx2"/>
          </a:solidFill>
        </a:defRPr>
      </a:lvl3pPr>
      <a:lvl4pPr eaLnBrk="1" latinLnBrk="0" hangingPunct="1">
        <a:defRPr kumimoji="0" lang="ru-RU">
          <a:solidFill>
            <a:schemeClr val="tx2"/>
          </a:solidFill>
        </a:defRPr>
      </a:lvl4pPr>
      <a:lvl5pPr eaLnBrk="1" latinLnBrk="0" hangingPunct="1">
        <a:defRPr kumimoji="0" lang="ru-RU">
          <a:solidFill>
            <a:schemeClr val="tx2"/>
          </a:solidFill>
        </a:defRPr>
      </a:lvl5pPr>
      <a:lvl6pPr eaLnBrk="1" latinLnBrk="0" hangingPunct="1">
        <a:defRPr kumimoji="0" lang="ru-RU">
          <a:solidFill>
            <a:schemeClr val="tx2"/>
          </a:solidFill>
        </a:defRPr>
      </a:lvl6pPr>
      <a:lvl7pPr eaLnBrk="1" latinLnBrk="0" hangingPunct="1">
        <a:defRPr kumimoji="0" lang="ru-RU">
          <a:solidFill>
            <a:schemeClr val="tx2"/>
          </a:solidFill>
        </a:defRPr>
      </a:lvl7pPr>
      <a:lvl8pPr eaLnBrk="1" latinLnBrk="0" hangingPunct="1">
        <a:defRPr kumimoji="0" lang="ru-RU">
          <a:solidFill>
            <a:schemeClr val="tx2"/>
          </a:solidFill>
        </a:defRPr>
      </a:lvl8pPr>
      <a:lvl9pPr eaLnBrk="1" latinLnBrk="0" hangingPunct="1">
        <a:defRPr kumimoji="0" lang="ru-RU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2" r:id="rId1"/>
    <p:sldLayoutId id="2147484193" r:id="rId2"/>
    <p:sldLayoutId id="2147484194" r:id="rId3"/>
    <p:sldLayoutId id="2147484195" r:id="rId4"/>
    <p:sldLayoutId id="2147484196" r:id="rId5"/>
    <p:sldLayoutId id="2147484197" r:id="rId6"/>
    <p:sldLayoutId id="2147484198" r:id="rId7"/>
    <p:sldLayoutId id="2147484199" r:id="rId8"/>
    <p:sldLayoutId id="2147484200" r:id="rId9"/>
    <p:sldLayoutId id="2147484201" r:id="rId10"/>
    <p:sldLayoutId id="2147484202" r:id="rId11"/>
  </p:sldLayoutIdLst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3.xml"/><Relationship Id="rId3" Type="http://schemas.openxmlformats.org/officeDocument/2006/relationships/slide" Target="slide4.xml"/><Relationship Id="rId7" Type="http://schemas.openxmlformats.org/officeDocument/2006/relationships/slide" Target="slide12.xml"/><Relationship Id="rId12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8.xml"/><Relationship Id="rId6" Type="http://schemas.openxmlformats.org/officeDocument/2006/relationships/slide" Target="slide9.xml"/><Relationship Id="rId11" Type="http://schemas.openxmlformats.org/officeDocument/2006/relationships/slide" Target="slide16.xml"/><Relationship Id="rId5" Type="http://schemas.openxmlformats.org/officeDocument/2006/relationships/slide" Target="slide5.xml"/><Relationship Id="rId15" Type="http://schemas.openxmlformats.org/officeDocument/2006/relationships/slide" Target="slide8.xml"/><Relationship Id="rId10" Type="http://schemas.openxmlformats.org/officeDocument/2006/relationships/slide" Target="slide15.xml"/><Relationship Id="rId4" Type="http://schemas.openxmlformats.org/officeDocument/2006/relationships/slide" Target="slide7.xml"/><Relationship Id="rId9" Type="http://schemas.openxmlformats.org/officeDocument/2006/relationships/slide" Target="slide14.xml"/><Relationship Id="rId1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2276872"/>
            <a:ext cx="8280920" cy="193899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ГМО: что это такое и стоит ли </a:t>
            </a:r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бояться?</a:t>
            </a:r>
            <a:endParaRPr lang="ru-RU" sz="6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653136"/>
            <a:ext cx="8280920" cy="193899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Вред генетически модифицированных организмов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16632"/>
            <a:ext cx="8280920" cy="193899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DFKai-SB" pitchFamily="65" charset="-120"/>
                <a:cs typeface="Segoe UI Semilight" pitchFamily="34" charset="0"/>
              </a:rPr>
              <a:t>В</a:t>
            </a:r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DFKai-SB" pitchFamily="65" charset="-120"/>
                <a:cs typeface="Segoe UI Semilight" pitchFamily="34" charset="0"/>
              </a:rPr>
              <a:t>лияние ГМО </a:t>
            </a:r>
            <a:r>
              <a:rPr lang="ru-RU" sz="6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DFKai-SB" pitchFamily="65" charset="-120"/>
                <a:cs typeface="Segoe UI Semilight" pitchFamily="34" charset="0"/>
              </a:rPr>
              <a:t>на организм человека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16632"/>
            <a:ext cx="8280920" cy="286232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DFKai-SB" pitchFamily="65" charset="-120"/>
                <a:cs typeface="Segoe UI Semilight" pitchFamily="34" charset="0"/>
              </a:rPr>
              <a:t>В </a:t>
            </a:r>
            <a:r>
              <a:rPr lang="ru-RU" sz="6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DFKai-SB" pitchFamily="65" charset="-120"/>
                <a:cs typeface="Segoe UI Semilight" pitchFamily="34" charset="0"/>
              </a:rPr>
              <a:t>чем опасность генетически модифицированных организмов?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7639" y="3291724"/>
            <a:ext cx="8280920" cy="101566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ГМО: за и против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7639" y="4653136"/>
            <a:ext cx="8312833" cy="193899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ГМО в продуктах питания и медицине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9485" y="609588"/>
            <a:ext cx="8280920" cy="101566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DFKai-SB" pitchFamily="65" charset="-120"/>
                <a:cs typeface="Segoe UI Semilight" pitchFamily="34" charset="0"/>
              </a:rPr>
              <a:t>Атакуют ГМО</a:t>
            </a:r>
            <a:endParaRPr lang="ru-RU" sz="6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DFKai-SB" pitchFamily="65" charset="-120"/>
              <a:cs typeface="Segoe UI Semilight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2276872"/>
            <a:ext cx="8280920" cy="378565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Темная сторона ГМО: технологии или современное смертельное биологическое оружие?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332656"/>
            <a:ext cx="8280920" cy="193899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DFKai-SB" pitchFamily="65" charset="-120"/>
                <a:cs typeface="Segoe UI Semilight" pitchFamily="34" charset="0"/>
              </a:rPr>
              <a:t>Синтетические </a:t>
            </a:r>
            <a:r>
              <a:rPr lang="ru-RU" sz="6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DFKai-SB" pitchFamily="65" charset="-120"/>
                <a:cs typeface="Segoe UI Semilight" pitchFamily="34" charset="0"/>
              </a:rPr>
              <a:t>продукты — вершина генной инженерии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2924944"/>
            <a:ext cx="8280920" cy="101566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Правда и мифы о ГМО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39552" y="4509120"/>
            <a:ext cx="8280920" cy="193899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Накормят ли мир ГМ-культуры?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908720"/>
            <a:ext cx="8280920" cy="101566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DFKai-SB" pitchFamily="65" charset="-120"/>
                <a:cs typeface="Segoe UI Semilight" pitchFamily="34" charset="0"/>
              </a:rPr>
              <a:t>ГМО </a:t>
            </a:r>
            <a:r>
              <a:rPr lang="ru-RU" sz="6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DFKai-SB" pitchFamily="65" charset="-120"/>
                <a:cs typeface="Segoe UI Semilight" pitchFamily="34" charset="0"/>
              </a:rPr>
              <a:t>не накормят мир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2808232"/>
            <a:ext cx="8280920" cy="101566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Заумно и просто о ГМО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39552" y="4437112"/>
            <a:ext cx="8280920" cy="193899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Анализ ГМО в продуктах питания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21315661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xit" presetSubtype="32" fill="hold" grpId="1" nodeType="after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grpId="1" nodeType="with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grpId="1" nodeType="with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53" presetClass="exit" presetSubtype="32" fill="hold" grpId="1" nodeType="after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xit" presetSubtype="32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1000"/>
                            </p:stCondLst>
                            <p:childTnLst>
                              <p:par>
                                <p:cTn id="80" presetID="53" presetClass="exit" presetSubtype="32" fill="hold" grpId="1" nodeType="after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xit" presetSubtype="32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7" presetID="53" presetClass="exit" presetSubtype="32" fill="hold" grpId="1" nodeType="after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3" presetClass="exit" presetSubtype="32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3" presetClass="exit" presetSubtype="32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9" presetID="53" presetClass="exit" presetSubtype="32" fill="hold" grpId="1" nodeType="after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32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53" presetClass="exit" presetSubtype="32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3462" y="22316"/>
            <a:ext cx="916746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Темная сторона ГМО: технологии или современное смертельное биологическое оружие?</a:t>
            </a:r>
          </a:p>
        </p:txBody>
      </p:sp>
      <p:cxnSp>
        <p:nvCxnSpPr>
          <p:cNvPr id="3" name="Соединительная линия уступом 2">
            <a:hlinkClick r:id="rId2" action="ppaction://hlinksldjump"/>
          </p:cNvPr>
          <p:cNvCxnSpPr/>
          <p:nvPr/>
        </p:nvCxnSpPr>
        <p:spPr>
          <a:xfrm rot="16200000" flipH="1">
            <a:off x="8883479" y="6588351"/>
            <a:ext cx="162018" cy="14401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hlinkClick r:id="" action="ppaction://noaction"/>
          </p:cNvPr>
          <p:cNvCxnSpPr/>
          <p:nvPr/>
        </p:nvCxnSpPr>
        <p:spPr>
          <a:xfrm>
            <a:off x="8892480" y="6381328"/>
            <a:ext cx="14401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3957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08720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Синтетические продукты — вершина генной инженерии</a:t>
            </a:r>
          </a:p>
        </p:txBody>
      </p:sp>
      <p:cxnSp>
        <p:nvCxnSpPr>
          <p:cNvPr id="3" name="Соединительная линия уступом 2">
            <a:hlinkClick r:id="rId2" action="ppaction://hlinksldjump"/>
          </p:cNvPr>
          <p:cNvCxnSpPr/>
          <p:nvPr/>
        </p:nvCxnSpPr>
        <p:spPr>
          <a:xfrm rot="16200000" flipH="1">
            <a:off x="8883479" y="6588351"/>
            <a:ext cx="162018" cy="14401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hlinkClick r:id="" action="ppaction://noaction"/>
          </p:cNvPr>
          <p:cNvCxnSpPr/>
          <p:nvPr/>
        </p:nvCxnSpPr>
        <p:spPr>
          <a:xfrm>
            <a:off x="8892480" y="6381328"/>
            <a:ext cx="14401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3957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563" y="1844824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Правда и мифы о ГМО</a:t>
            </a:r>
          </a:p>
        </p:txBody>
      </p:sp>
      <p:cxnSp>
        <p:nvCxnSpPr>
          <p:cNvPr id="3" name="Соединительная линия уступом 2">
            <a:hlinkClick r:id="rId2" action="ppaction://hlinksldjump"/>
          </p:cNvPr>
          <p:cNvCxnSpPr/>
          <p:nvPr/>
        </p:nvCxnSpPr>
        <p:spPr>
          <a:xfrm rot="16200000" flipH="1">
            <a:off x="8911504" y="6616376"/>
            <a:ext cx="162018" cy="87965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hlinkClick r:id="" action="ppaction://noaction"/>
          </p:cNvPr>
          <p:cNvCxnSpPr/>
          <p:nvPr/>
        </p:nvCxnSpPr>
        <p:spPr>
          <a:xfrm>
            <a:off x="8892480" y="6381328"/>
            <a:ext cx="14401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3957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4347" y="1772816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Накормят ли мир ГМ-культуры? </a:t>
            </a:r>
          </a:p>
        </p:txBody>
      </p:sp>
      <p:cxnSp>
        <p:nvCxnSpPr>
          <p:cNvPr id="3" name="Соединительная линия уступом 2">
            <a:hlinkClick r:id="rId2" action="ppaction://hlinksldjump"/>
          </p:cNvPr>
          <p:cNvCxnSpPr/>
          <p:nvPr/>
        </p:nvCxnSpPr>
        <p:spPr>
          <a:xfrm rot="16200000" flipH="1">
            <a:off x="8883479" y="6588351"/>
            <a:ext cx="162018" cy="14401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hlinkClick r:id="" action="ppaction://noaction"/>
          </p:cNvPr>
          <p:cNvCxnSpPr/>
          <p:nvPr/>
        </p:nvCxnSpPr>
        <p:spPr>
          <a:xfrm>
            <a:off x="8892480" y="6381328"/>
            <a:ext cx="14401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3957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700808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ГМО не накормят мир</a:t>
            </a:r>
          </a:p>
        </p:txBody>
      </p:sp>
      <p:cxnSp>
        <p:nvCxnSpPr>
          <p:cNvPr id="3" name="Соединительная линия уступом 2">
            <a:hlinkClick r:id="rId2" action="ppaction://hlinksldjump"/>
          </p:cNvPr>
          <p:cNvCxnSpPr/>
          <p:nvPr/>
        </p:nvCxnSpPr>
        <p:spPr>
          <a:xfrm rot="16200000" flipH="1">
            <a:off x="8883479" y="6588351"/>
            <a:ext cx="162018" cy="14401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hlinkClick r:id="" action="ppaction://noaction"/>
          </p:cNvPr>
          <p:cNvCxnSpPr/>
          <p:nvPr/>
        </p:nvCxnSpPr>
        <p:spPr>
          <a:xfrm>
            <a:off x="8892480" y="6381328"/>
            <a:ext cx="14401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3957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162880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Заумно и просто о ГМО</a:t>
            </a:r>
          </a:p>
        </p:txBody>
      </p:sp>
      <p:cxnSp>
        <p:nvCxnSpPr>
          <p:cNvPr id="3" name="Соединительная линия уступом 2">
            <a:hlinkClick r:id="rId2" action="ppaction://hlinksldjump"/>
          </p:cNvPr>
          <p:cNvCxnSpPr/>
          <p:nvPr/>
        </p:nvCxnSpPr>
        <p:spPr>
          <a:xfrm rot="16200000" flipH="1">
            <a:off x="8883479" y="6588351"/>
            <a:ext cx="162018" cy="14401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hlinkClick r:id="" action="ppaction://noaction"/>
          </p:cNvPr>
          <p:cNvCxnSpPr/>
          <p:nvPr/>
        </p:nvCxnSpPr>
        <p:spPr>
          <a:xfrm>
            <a:off x="8892480" y="6381328"/>
            <a:ext cx="14401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3957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5010" y="1268760"/>
            <a:ext cx="915901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 ГМО в продуктах питания</a:t>
            </a:r>
          </a:p>
        </p:txBody>
      </p:sp>
      <p:cxnSp>
        <p:nvCxnSpPr>
          <p:cNvPr id="3" name="Соединительная линия уступом 2">
            <a:hlinkClick r:id="rId2" action="ppaction://hlinksldjump"/>
          </p:cNvPr>
          <p:cNvCxnSpPr/>
          <p:nvPr/>
        </p:nvCxnSpPr>
        <p:spPr>
          <a:xfrm rot="16200000" flipH="1">
            <a:off x="8883479" y="6588351"/>
            <a:ext cx="162018" cy="14401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hlinkClick r:id="" action="ppaction://noaction"/>
          </p:cNvPr>
          <p:cNvCxnSpPr/>
          <p:nvPr/>
        </p:nvCxnSpPr>
        <p:spPr>
          <a:xfrm>
            <a:off x="8892480" y="6381328"/>
            <a:ext cx="14401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3957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>
            <a:off x="523299" y="159308"/>
            <a:ext cx="2810384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abriola" pitchFamily="82" charset="0"/>
                <a:ea typeface="DFKai-SB" pitchFamily="65" charset="-120"/>
                <a:cs typeface="Aparajita" pitchFamily="34" charset="0"/>
              </a:rPr>
              <a:t>Влияние ГМО </a:t>
            </a:r>
            <a:r>
              <a:rPr lang="ru-RU" sz="3200" b="1" dirty="0">
                <a:solidFill>
                  <a:schemeClr val="tx1"/>
                </a:solidFill>
                <a:latin typeface="Gabriola" pitchFamily="82" charset="0"/>
                <a:ea typeface="DFKai-SB" pitchFamily="65" charset="-120"/>
                <a:cs typeface="Aparajita" pitchFamily="34" charset="0"/>
              </a:rPr>
              <a:t>на организм человека</a:t>
            </a: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5392748" y="159308"/>
            <a:ext cx="2986715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Gabriola" pitchFamily="82" charset="0"/>
              </a:rPr>
              <a:t>ГМО: что это такое и стоит ли </a:t>
            </a:r>
            <a:r>
              <a:rPr lang="ru-RU" sz="2800" b="1" dirty="0" smtClean="0">
                <a:solidFill>
                  <a:schemeClr val="tx1"/>
                </a:solidFill>
                <a:latin typeface="Gabriola" pitchFamily="82" charset="0"/>
              </a:rPr>
              <a:t>бояться?</a:t>
            </a:r>
            <a:endParaRPr lang="ru-RU" sz="2800" b="1" dirty="0">
              <a:solidFill>
                <a:schemeClr val="tx1"/>
              </a:solidFill>
              <a:latin typeface="Gabriola" pitchFamily="82" charset="0"/>
            </a:endParaRP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523299" y="2518345"/>
            <a:ext cx="2810384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Gabriola" pitchFamily="82" charset="0"/>
              </a:rPr>
              <a:t>ГМО: </a:t>
            </a:r>
            <a:r>
              <a:rPr lang="ru-RU" sz="2800" b="1" dirty="0">
                <a:solidFill>
                  <a:schemeClr val="tx1"/>
                </a:solidFill>
                <a:latin typeface="Gabriola" pitchFamily="82" charset="0"/>
              </a:rPr>
              <a:t>за и против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4666624" y="1340768"/>
            <a:ext cx="4297864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Gabriola" pitchFamily="82" charset="0"/>
              </a:rPr>
              <a:t>Вред генетически модифицированных организмов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5381898" y="2492314"/>
            <a:ext cx="2986715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Gabriola" pitchFamily="82" charset="0"/>
              </a:rPr>
              <a:t>Атакуют ГМО</a:t>
            </a:r>
            <a:endParaRPr lang="ru-RU" sz="2800" b="1" dirty="0">
              <a:solidFill>
                <a:schemeClr val="tx1"/>
              </a:solidFill>
              <a:latin typeface="Gabriola" pitchFamily="82" charset="0"/>
            </a:endParaRPr>
          </a:p>
        </p:txBody>
      </p:sp>
      <p:sp>
        <p:nvSpPr>
          <p:cNvPr id="12" name="Прямоугольник 11">
            <a:hlinkClick r:id="rId7" action="ppaction://hlinksldjump"/>
          </p:cNvPr>
          <p:cNvSpPr/>
          <p:nvPr/>
        </p:nvSpPr>
        <p:spPr>
          <a:xfrm>
            <a:off x="523298" y="5481491"/>
            <a:ext cx="2810385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Gabriola" pitchFamily="82" charset="0"/>
              </a:rPr>
              <a:t>Правда и мифы о ГМО</a:t>
            </a:r>
          </a:p>
        </p:txBody>
      </p:sp>
      <p:sp>
        <p:nvSpPr>
          <p:cNvPr id="13" name="Прямоугольник 12">
            <a:hlinkClick r:id="rId8" action="ppaction://hlinksldjump"/>
          </p:cNvPr>
          <p:cNvSpPr/>
          <p:nvPr/>
        </p:nvSpPr>
        <p:spPr>
          <a:xfrm>
            <a:off x="251520" y="1340768"/>
            <a:ext cx="4249566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Gabriola" pitchFamily="82" charset="0"/>
              </a:rPr>
              <a:t>В </a:t>
            </a:r>
            <a:r>
              <a:rPr lang="ru-RU" sz="2800" b="1" dirty="0">
                <a:solidFill>
                  <a:schemeClr val="tx1"/>
                </a:solidFill>
                <a:latin typeface="Gabriola" pitchFamily="82" charset="0"/>
              </a:rPr>
              <a:t>чем опасность генетически модифицированных </a:t>
            </a:r>
            <a:r>
              <a:rPr lang="ru-RU" sz="2800" b="1" dirty="0" smtClean="0">
                <a:solidFill>
                  <a:schemeClr val="tx1"/>
                </a:solidFill>
                <a:latin typeface="Gabriola" pitchFamily="82" charset="0"/>
              </a:rPr>
              <a:t>организмов?</a:t>
            </a:r>
            <a:endParaRPr lang="ru-RU" sz="2800" b="1" dirty="0">
              <a:solidFill>
                <a:schemeClr val="tx1"/>
              </a:solidFill>
              <a:latin typeface="Gabriola" pitchFamily="82" charset="0"/>
            </a:endParaRPr>
          </a:p>
        </p:txBody>
      </p:sp>
      <p:sp>
        <p:nvSpPr>
          <p:cNvPr id="14" name="Прямоугольник 13">
            <a:hlinkClick r:id="rId9" action="ppaction://hlinksldjump"/>
          </p:cNvPr>
          <p:cNvSpPr/>
          <p:nvPr/>
        </p:nvSpPr>
        <p:spPr>
          <a:xfrm>
            <a:off x="4713100" y="4797152"/>
            <a:ext cx="4251388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Gabriola" pitchFamily="82" charset="0"/>
              </a:rPr>
              <a:t>ГМО </a:t>
            </a:r>
            <a:r>
              <a:rPr lang="ru-RU" sz="2800" b="1" dirty="0">
                <a:solidFill>
                  <a:schemeClr val="tx1"/>
                </a:solidFill>
                <a:latin typeface="Gabriola" pitchFamily="82" charset="0"/>
              </a:rPr>
              <a:t>не накормят мир</a:t>
            </a:r>
          </a:p>
        </p:txBody>
      </p:sp>
      <p:sp>
        <p:nvSpPr>
          <p:cNvPr id="15" name="Прямоугольник 14">
            <a:hlinkClick r:id="rId10" action="ppaction://hlinksldjump"/>
          </p:cNvPr>
          <p:cNvSpPr/>
          <p:nvPr/>
        </p:nvSpPr>
        <p:spPr>
          <a:xfrm>
            <a:off x="5381899" y="5481491"/>
            <a:ext cx="2986715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Gabriola" pitchFamily="82" charset="0"/>
              </a:rPr>
              <a:t>Заумно и просто о ГМО</a:t>
            </a:r>
          </a:p>
        </p:txBody>
      </p:sp>
      <p:sp>
        <p:nvSpPr>
          <p:cNvPr id="16" name="Прямоугольник 15">
            <a:hlinkClick r:id="rId11" action="ppaction://hlinksldjump"/>
          </p:cNvPr>
          <p:cNvSpPr/>
          <p:nvPr/>
        </p:nvSpPr>
        <p:spPr>
          <a:xfrm>
            <a:off x="4691403" y="6164063"/>
            <a:ext cx="4273085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Gabriola" pitchFamily="82" charset="0"/>
              </a:rPr>
              <a:t>А</a:t>
            </a:r>
            <a:r>
              <a:rPr lang="ru-RU" sz="2800" b="1" dirty="0" smtClean="0">
                <a:solidFill>
                  <a:schemeClr val="tx1"/>
                </a:solidFill>
                <a:latin typeface="Gabriola" pitchFamily="82" charset="0"/>
              </a:rPr>
              <a:t>нализ </a:t>
            </a:r>
            <a:r>
              <a:rPr lang="ru-RU" sz="2800" b="1" dirty="0">
                <a:solidFill>
                  <a:schemeClr val="tx1"/>
                </a:solidFill>
                <a:latin typeface="Gabriola" pitchFamily="82" charset="0"/>
              </a:rPr>
              <a:t>ГМО в продуктах питания</a:t>
            </a:r>
          </a:p>
        </p:txBody>
      </p:sp>
      <p:sp>
        <p:nvSpPr>
          <p:cNvPr id="17" name="Прямоугольник 16">
            <a:hlinkClick r:id="rId12" action="ppaction://hlinksldjump"/>
          </p:cNvPr>
          <p:cNvSpPr/>
          <p:nvPr/>
        </p:nvSpPr>
        <p:spPr>
          <a:xfrm>
            <a:off x="251520" y="4366265"/>
            <a:ext cx="4181505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Gabriola" pitchFamily="82" charset="0"/>
              </a:rPr>
              <a:t>Синтетические </a:t>
            </a:r>
            <a:r>
              <a:rPr lang="ru-RU" sz="2800" b="1" dirty="0">
                <a:solidFill>
                  <a:schemeClr val="tx1"/>
                </a:solidFill>
                <a:latin typeface="Gabriola" pitchFamily="82" charset="0"/>
              </a:rPr>
              <a:t>продукты — вершина генной инженерии</a:t>
            </a:r>
          </a:p>
        </p:txBody>
      </p:sp>
      <p:sp>
        <p:nvSpPr>
          <p:cNvPr id="18" name="Прямоугольник 17">
            <a:hlinkClick r:id="rId13" action="ppaction://hlinksldjump"/>
          </p:cNvPr>
          <p:cNvSpPr/>
          <p:nvPr/>
        </p:nvSpPr>
        <p:spPr>
          <a:xfrm>
            <a:off x="251520" y="6164063"/>
            <a:ext cx="4249566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Gabriola" pitchFamily="82" charset="0"/>
              </a:rPr>
              <a:t>Накормят ли мир ГМ-культуры? </a:t>
            </a:r>
          </a:p>
        </p:txBody>
      </p:sp>
      <p:sp>
        <p:nvSpPr>
          <p:cNvPr id="19" name="Прямоугольник 18">
            <a:hlinkClick r:id="rId14" action="ppaction://hlinksldjump"/>
          </p:cNvPr>
          <p:cNvSpPr/>
          <p:nvPr/>
        </p:nvSpPr>
        <p:spPr>
          <a:xfrm>
            <a:off x="4702251" y="3213555"/>
            <a:ext cx="4262237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Gabriola" pitchFamily="82" charset="0"/>
              </a:rPr>
              <a:t>Темная </a:t>
            </a:r>
            <a:r>
              <a:rPr lang="ru-RU" sz="2800" b="1" dirty="0">
                <a:solidFill>
                  <a:schemeClr val="tx1"/>
                </a:solidFill>
                <a:latin typeface="Gabriola" pitchFamily="82" charset="0"/>
              </a:rPr>
              <a:t>сторона </a:t>
            </a:r>
            <a:r>
              <a:rPr lang="ru-RU" sz="2800" b="1" dirty="0" smtClean="0">
                <a:solidFill>
                  <a:schemeClr val="tx1"/>
                </a:solidFill>
                <a:latin typeface="Gabriola" pitchFamily="82" charset="0"/>
              </a:rPr>
              <a:t>ГМО: </a:t>
            </a:r>
            <a:r>
              <a:rPr lang="ru-RU" sz="2800" b="1" dirty="0">
                <a:solidFill>
                  <a:schemeClr val="tx1"/>
                </a:solidFill>
                <a:latin typeface="Gabriola" pitchFamily="82" charset="0"/>
              </a:rPr>
              <a:t>технологии или современное смертельное биологическое </a:t>
            </a:r>
            <a:r>
              <a:rPr lang="ru-RU" sz="2800" b="1" dirty="0" smtClean="0">
                <a:solidFill>
                  <a:schemeClr val="tx1"/>
                </a:solidFill>
                <a:latin typeface="Gabriola" pitchFamily="82" charset="0"/>
              </a:rPr>
              <a:t>оружие?</a:t>
            </a:r>
            <a:endParaRPr lang="ru-RU" sz="2800" b="1" dirty="0">
              <a:solidFill>
                <a:schemeClr val="tx1"/>
              </a:solidFill>
              <a:latin typeface="Gabriola" pitchFamily="82" charset="0"/>
            </a:endParaRPr>
          </a:p>
        </p:txBody>
      </p:sp>
      <p:sp>
        <p:nvSpPr>
          <p:cNvPr id="20" name="Прямоугольник 19">
            <a:hlinkClick r:id="rId15" action="ppaction://hlinksldjump"/>
          </p:cNvPr>
          <p:cNvSpPr/>
          <p:nvPr/>
        </p:nvSpPr>
        <p:spPr>
          <a:xfrm>
            <a:off x="251519" y="3213555"/>
            <a:ext cx="4176653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Gabriola" pitchFamily="82" charset="0"/>
              </a:rPr>
              <a:t>ГМО в продуктах питания и медицине</a:t>
            </a:r>
          </a:p>
        </p:txBody>
      </p:sp>
    </p:spTree>
    <p:extLst>
      <p:ext uri="{BB962C8B-B14F-4D97-AF65-F5344CB8AC3E}">
        <p14:creationId xmlns="" xmlns:p14="http://schemas.microsoft.com/office/powerpoint/2010/main" val="20856183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8897" y="1268760"/>
            <a:ext cx="7704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Влияние ГМО на организм человека</a:t>
            </a:r>
          </a:p>
        </p:txBody>
      </p:sp>
      <p:cxnSp>
        <p:nvCxnSpPr>
          <p:cNvPr id="4" name="Соединительная линия уступом 3">
            <a:hlinkClick r:id="" action="ppaction://hlinkshowjump?jump=previousslide"/>
          </p:cNvPr>
          <p:cNvCxnSpPr/>
          <p:nvPr/>
        </p:nvCxnSpPr>
        <p:spPr>
          <a:xfrm rot="16200000" flipH="1">
            <a:off x="8883479" y="6588351"/>
            <a:ext cx="162018" cy="14401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hlinkClick r:id="" action="ppaction://noaction"/>
          </p:cNvPr>
          <p:cNvCxnSpPr/>
          <p:nvPr/>
        </p:nvCxnSpPr>
        <p:spPr>
          <a:xfrm>
            <a:off x="8892480" y="6381328"/>
            <a:ext cx="14401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88165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268760"/>
            <a:ext cx="8280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ГМО: что это такое и стоит ли бояться?</a:t>
            </a:r>
          </a:p>
        </p:txBody>
      </p:sp>
      <p:cxnSp>
        <p:nvCxnSpPr>
          <p:cNvPr id="5" name="Соединительная линия уступом 4">
            <a:hlinkClick r:id="rId2" action="ppaction://hlinksldjump"/>
          </p:cNvPr>
          <p:cNvCxnSpPr/>
          <p:nvPr/>
        </p:nvCxnSpPr>
        <p:spPr>
          <a:xfrm rot="16200000" flipH="1">
            <a:off x="8883479" y="6588351"/>
            <a:ext cx="162018" cy="14401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>
            <a:hlinkClick r:id="" action="ppaction://noaction"/>
          </p:cNvPr>
          <p:cNvCxnSpPr/>
          <p:nvPr/>
        </p:nvCxnSpPr>
        <p:spPr>
          <a:xfrm>
            <a:off x="8892480" y="6381328"/>
            <a:ext cx="14401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3957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84584" y="1340768"/>
            <a:ext cx="104813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Вред </a:t>
            </a:r>
            <a:r>
              <a:rPr lang="ru-RU" sz="72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генетически </a:t>
            </a:r>
          </a:p>
          <a:p>
            <a:pPr algn="ctr"/>
            <a:r>
              <a:rPr lang="ru-RU" sz="72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модифицированных организмов</a:t>
            </a:r>
            <a:endParaRPr lang="ru-RU" sz="7200" b="1" i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" name="Соединительная линия уступом 2">
            <a:hlinkClick r:id="rId2" action="ppaction://hlinksldjump"/>
          </p:cNvPr>
          <p:cNvCxnSpPr/>
          <p:nvPr/>
        </p:nvCxnSpPr>
        <p:spPr>
          <a:xfrm rot="16200000" flipH="1">
            <a:off x="8883479" y="6588351"/>
            <a:ext cx="162018" cy="14401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hlinkClick r:id="" action="ppaction://noaction"/>
          </p:cNvPr>
          <p:cNvCxnSpPr/>
          <p:nvPr/>
        </p:nvCxnSpPr>
        <p:spPr>
          <a:xfrm>
            <a:off x="8892480" y="6381328"/>
            <a:ext cx="14401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3957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24544" y="721362"/>
            <a:ext cx="97565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чем опасность генетически модифицированных организмов?</a:t>
            </a:r>
          </a:p>
        </p:txBody>
      </p:sp>
      <p:cxnSp>
        <p:nvCxnSpPr>
          <p:cNvPr id="3" name="Соединительная линия уступом 2">
            <a:hlinkClick r:id="rId2" action="ppaction://hlinksldjump"/>
          </p:cNvPr>
          <p:cNvCxnSpPr/>
          <p:nvPr/>
        </p:nvCxnSpPr>
        <p:spPr>
          <a:xfrm rot="16200000" flipH="1">
            <a:off x="8883479" y="6588351"/>
            <a:ext cx="162018" cy="14401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hlinkClick r:id="" action="ppaction://noaction"/>
          </p:cNvPr>
          <p:cNvCxnSpPr/>
          <p:nvPr/>
        </p:nvCxnSpPr>
        <p:spPr>
          <a:xfrm>
            <a:off x="8892480" y="6381328"/>
            <a:ext cx="14401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3957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1704" y="2483031"/>
            <a:ext cx="908934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ГМО: за и против</a:t>
            </a:r>
          </a:p>
        </p:txBody>
      </p:sp>
      <p:cxnSp>
        <p:nvCxnSpPr>
          <p:cNvPr id="3" name="Соединительная линия уступом 2">
            <a:hlinkClick r:id="rId2" action="ppaction://hlinksldjump"/>
          </p:cNvPr>
          <p:cNvCxnSpPr/>
          <p:nvPr/>
        </p:nvCxnSpPr>
        <p:spPr>
          <a:xfrm rot="16200000" flipH="1">
            <a:off x="8883479" y="6588351"/>
            <a:ext cx="162018" cy="14401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hlinkClick r:id="" action="ppaction://noaction"/>
          </p:cNvPr>
          <p:cNvCxnSpPr/>
          <p:nvPr/>
        </p:nvCxnSpPr>
        <p:spPr>
          <a:xfrm>
            <a:off x="8892480" y="6381328"/>
            <a:ext cx="14401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3957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9579" y="1124744"/>
            <a:ext cx="83884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ГМО в продуктах питания и медицине</a:t>
            </a:r>
          </a:p>
        </p:txBody>
      </p:sp>
      <p:cxnSp>
        <p:nvCxnSpPr>
          <p:cNvPr id="3" name="Соединительная линия уступом 2">
            <a:hlinkClick r:id="rId2" action="ppaction://hlinksldjump"/>
          </p:cNvPr>
          <p:cNvCxnSpPr/>
          <p:nvPr/>
        </p:nvCxnSpPr>
        <p:spPr>
          <a:xfrm rot="16200000" flipH="1">
            <a:off x="8883479" y="6588351"/>
            <a:ext cx="162018" cy="14401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hlinkClick r:id="" action="ppaction://noaction"/>
          </p:cNvPr>
          <p:cNvCxnSpPr/>
          <p:nvPr/>
        </p:nvCxnSpPr>
        <p:spPr>
          <a:xfrm>
            <a:off x="8892480" y="6381328"/>
            <a:ext cx="14401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3957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449830"/>
            <a:ext cx="7483139" cy="1600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Атакуют ГМО</a:t>
            </a:r>
            <a:endParaRPr lang="ru-RU" sz="8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" name="Соединительная линия уступом 2">
            <a:hlinkClick r:id="rId2" action="ppaction://hlinksldjump"/>
          </p:cNvPr>
          <p:cNvCxnSpPr/>
          <p:nvPr/>
        </p:nvCxnSpPr>
        <p:spPr>
          <a:xfrm rot="16200000" flipH="1">
            <a:off x="8883479" y="6588351"/>
            <a:ext cx="162018" cy="14401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>
            <a:hlinkClick r:id="" action="ppaction://noaction"/>
          </p:cNvPr>
          <p:cNvCxnSpPr/>
          <p:nvPr/>
        </p:nvCxnSpPr>
        <p:spPr>
          <a:xfrm>
            <a:off x="8892480" y="6381328"/>
            <a:ext cx="14401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3957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3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3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Воздушный пото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222</TotalTime>
  <Words>240</Words>
  <Application>Microsoft Office PowerPoint</Application>
  <PresentationFormat>Экран (4:3)</PresentationFormat>
  <Paragraphs>43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Тема3</vt:lpstr>
      <vt:lpstr>1_Тема3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Кристина</dc:creator>
  <cp:lastModifiedBy>Bio-Geo</cp:lastModifiedBy>
  <cp:revision>46</cp:revision>
  <dcterms:created xsi:type="dcterms:W3CDTF">2014-11-26T15:09:01Z</dcterms:created>
  <dcterms:modified xsi:type="dcterms:W3CDTF">2014-12-08T04:13:07Z</dcterms:modified>
</cp:coreProperties>
</file>