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2" d="100"/>
          <a:sy n="102" d="100"/>
        </p:scale>
        <p:origin x="-342" y="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2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pPr lvl="0"/>
            <a:endParaRPr noProof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hape 44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0242" name="Shape 45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hape 50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2290" name="Shape 51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hape 56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4338" name="Shape 57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hape 62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8434" name="Shape 63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8"/>
          <p:cNvSpPr>
            <a:spLocks noChangeArrowheads="1"/>
          </p:cNvSpPr>
          <p:nvPr/>
        </p:nvSpPr>
        <p:spPr bwMode="auto">
          <a:xfrm>
            <a:off x="0" y="0"/>
            <a:ext cx="9144000" cy="5176838"/>
          </a:xfrm>
          <a:prstGeom prst="rect">
            <a:avLst/>
          </a:prstGeom>
          <a:gradFill rotWithShape="0">
            <a:gsLst>
              <a:gs pos="0">
                <a:srgbClr val="003171"/>
              </a:gs>
              <a:gs pos="100000">
                <a:srgbClr val="549FFF"/>
              </a:gs>
            </a:gsLst>
            <a:lin ang="7920000"/>
          </a:gra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Shape 9"/>
          <p:cNvSpPr/>
          <p:nvPr/>
        </p:nvSpPr>
        <p:spPr>
          <a:xfrm flipH="1">
            <a:off x="-3832" y="12039"/>
            <a:ext cx="10925833" cy="5165065"/>
          </a:xfrm>
          <a:custGeom>
            <a:avLst/>
            <a:gdLst/>
            <a:ahLst/>
            <a:cxnLst/>
            <a:rect l="0" t="0" r="0" b="0"/>
            <a:pathLst>
              <a:path w="24279631" h="6863875" extrusionOk="0">
                <a:moveTo>
                  <a:pt x="9291599" y="0"/>
                </a:moveTo>
                <a:lnTo>
                  <a:pt x="24279631" y="5875"/>
                </a:lnTo>
                <a:lnTo>
                  <a:pt x="24250422" y="6863875"/>
                </a:lnTo>
                <a:lnTo>
                  <a:pt x="8740466" y="6858000"/>
                </a:lnTo>
                <a:cubicBezTo>
                  <a:pt x="0" y="3062308"/>
                  <a:pt x="7449035" y="312298"/>
                  <a:pt x="9291599" y="0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40784"/>
                </a:srgbClr>
              </a:gs>
              <a:gs pos="41000">
                <a:srgbClr val="003171">
                  <a:alpha val="94901"/>
                </a:srgbClr>
              </a:gs>
              <a:gs pos="100000">
                <a:srgbClr val="003171">
                  <a:alpha val="94901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10"/>
          <p:cNvSpPr/>
          <p:nvPr/>
        </p:nvSpPr>
        <p:spPr>
          <a:xfrm flipH="1">
            <a:off x="14659" y="660"/>
            <a:ext cx="10500940" cy="5165065"/>
          </a:xfrm>
          <a:custGeom>
            <a:avLst/>
            <a:gdLst/>
            <a:ahLst/>
            <a:cxnLst/>
            <a:rect l="0" t="0" r="0" b="0"/>
            <a:pathLst>
              <a:path w="24279631" h="6863875" extrusionOk="0">
                <a:moveTo>
                  <a:pt x="9291599" y="0"/>
                </a:moveTo>
                <a:lnTo>
                  <a:pt x="24279631" y="5875"/>
                </a:lnTo>
                <a:lnTo>
                  <a:pt x="24250422" y="6863875"/>
                </a:lnTo>
                <a:lnTo>
                  <a:pt x="8740466" y="6858000"/>
                </a:lnTo>
                <a:cubicBezTo>
                  <a:pt x="0" y="3062308"/>
                  <a:pt x="7449035" y="312298"/>
                  <a:pt x="9291599" y="0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11"/>
          <p:cNvSpPr>
            <a:spLocks/>
          </p:cNvSpPr>
          <p:nvPr/>
        </p:nvSpPr>
        <p:spPr bwMode="auto">
          <a:xfrm>
            <a:off x="-846138" y="0"/>
            <a:ext cx="2166938" cy="5175250"/>
          </a:xfrm>
          <a:custGeom>
            <a:avLst/>
            <a:gdLst>
              <a:gd name="T0" fmla="*/ 0 w 2167467"/>
              <a:gd name="T1" fmla="*/ 0 h 6180667"/>
              <a:gd name="T2" fmla="*/ 2167467 w 2167467"/>
              <a:gd name="T3" fmla="*/ 6180667 h 6180667"/>
            </a:gdLst>
            <a:ahLst/>
            <a:cxnLst>
              <a:cxn ang="0">
                <a:pos x="939800" y="0"/>
              </a:cxn>
              <a:cxn ang="0">
                <a:pos x="1905000" y="5881"/>
              </a:cxn>
              <a:cxn ang="0">
                <a:pos x="1896533" y="6180667"/>
              </a:cxn>
              <a:cxn ang="0">
                <a:pos x="939800" y="6180667"/>
              </a:cxn>
              <a:cxn ang="0">
                <a:pos x="939800" y="0"/>
              </a:cxn>
            </a:cxnLst>
            <a:rect l="T0" t="T1" r="T2" b="T3"/>
            <a:pathLst>
              <a:path w="2167467" h="6180667" extrusionOk="0">
                <a:moveTo>
                  <a:pt x="939800" y="0"/>
                </a:moveTo>
                <a:lnTo>
                  <a:pt x="1905000" y="5881"/>
                </a:lnTo>
                <a:cubicBezTo>
                  <a:pt x="2167467" y="1035992"/>
                  <a:pt x="0" y="1848556"/>
                  <a:pt x="1896533" y="6180667"/>
                </a:cubicBezTo>
                <a:lnTo>
                  <a:pt x="939800" y="6180667"/>
                </a:lnTo>
                <a:lnTo>
                  <a:pt x="939800" y="0"/>
                </a:lnTo>
                <a:close/>
              </a:path>
            </a:pathLst>
          </a:custGeom>
          <a:gradFill rotWithShape="0"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/>
          </a:gradFill>
          <a:ln w="9525">
            <a:noFill/>
            <a:round/>
            <a:headEnd/>
            <a:tailEnd/>
          </a:ln>
        </p:spPr>
        <p:txBody>
          <a:bodyPr lIns="91425" tIns="45700" rIns="91425" bIns="45700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Shape 12"/>
          <p:cNvSpPr>
            <a:spLocks/>
          </p:cNvSpPr>
          <p:nvPr/>
        </p:nvSpPr>
        <p:spPr bwMode="auto">
          <a:xfrm rot="10800000" flipH="1">
            <a:off x="-525463" y="0"/>
            <a:ext cx="1403351" cy="5176838"/>
          </a:xfrm>
          <a:custGeom>
            <a:avLst/>
            <a:gdLst>
              <a:gd name="T0" fmla="*/ 0 w 2167467"/>
              <a:gd name="T1" fmla="*/ 0 h 6180667"/>
              <a:gd name="T2" fmla="*/ 2167467 w 2167467"/>
              <a:gd name="T3" fmla="*/ 6180667 h 6180667"/>
            </a:gdLst>
            <a:ahLst/>
            <a:cxnLst>
              <a:cxn ang="0">
                <a:pos x="939800" y="0"/>
              </a:cxn>
              <a:cxn ang="0">
                <a:pos x="1905000" y="5881"/>
              </a:cxn>
              <a:cxn ang="0">
                <a:pos x="1896533" y="6180667"/>
              </a:cxn>
              <a:cxn ang="0">
                <a:pos x="939800" y="6180667"/>
              </a:cxn>
              <a:cxn ang="0">
                <a:pos x="939800" y="0"/>
              </a:cxn>
            </a:cxnLst>
            <a:rect l="T0" t="T1" r="T2" b="T3"/>
            <a:pathLst>
              <a:path w="2167467" h="6180667" extrusionOk="0">
                <a:moveTo>
                  <a:pt x="939800" y="0"/>
                </a:moveTo>
                <a:lnTo>
                  <a:pt x="1905000" y="5881"/>
                </a:lnTo>
                <a:cubicBezTo>
                  <a:pt x="2167467" y="1035992"/>
                  <a:pt x="0" y="1848556"/>
                  <a:pt x="1896533" y="6180667"/>
                </a:cubicBezTo>
                <a:lnTo>
                  <a:pt x="939800" y="6180667"/>
                </a:lnTo>
                <a:lnTo>
                  <a:pt x="939800" y="0"/>
                </a:lnTo>
                <a:close/>
              </a:path>
            </a:pathLst>
          </a:custGeom>
          <a:gradFill rotWithShape="0"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/>
          </a:gradFill>
          <a:ln w="9525">
            <a:noFill/>
            <a:round/>
            <a:headEnd/>
            <a:tailEnd/>
          </a:ln>
        </p:spPr>
        <p:txBody>
          <a:bodyPr lIns="91425" tIns="45700" rIns="91425" bIns="45700"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082040" y="1242060"/>
            <a:ext cx="7050900" cy="1102500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algn="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algn="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algn="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algn="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algn="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algn="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algn="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algn="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082040" y="2423159"/>
            <a:ext cx="7035899" cy="694199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algn="r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algn="r">
              <a:spcBef>
                <a:spcPts val="0"/>
              </a:spcBef>
              <a:buClr>
                <a:schemeClr val="lt1"/>
              </a:buClr>
              <a:buNone/>
              <a:defRPr>
                <a:solidFill>
                  <a:schemeClr val="lt1"/>
                </a:solidFill>
              </a:defRPr>
            </a:lvl3pPr>
            <a:lvl4pPr algn="r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algn="r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algn="r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algn="r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algn="r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algn="r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6"/>
          <p:cNvSpPr/>
          <p:nvPr/>
        </p:nvSpPr>
        <p:spPr>
          <a:xfrm rot="10800000" flipH="1">
            <a:off x="-348182" y="-16424"/>
            <a:ext cx="1723519" cy="5159924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hape 18"/>
          <p:cNvSpPr/>
          <p:nvPr/>
        </p:nvSpPr>
        <p:spPr>
          <a:xfrm rot="10800000" flipH="1">
            <a:off x="-1118653" y="774"/>
            <a:ext cx="3100650" cy="5142725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19"/>
          <p:cNvSpPr>
            <a:spLocks/>
          </p:cNvSpPr>
          <p:nvPr/>
        </p:nvSpPr>
        <p:spPr bwMode="auto">
          <a:xfrm rot="10800000">
            <a:off x="8088313" y="-9525"/>
            <a:ext cx="1101725" cy="5153025"/>
          </a:xfrm>
          <a:custGeom>
            <a:avLst/>
            <a:gdLst>
              <a:gd name="T0" fmla="*/ 0 w 1100668"/>
              <a:gd name="T1" fmla="*/ 0 h 6916846"/>
              <a:gd name="T2" fmla="*/ 1100668 w 1100668"/>
              <a:gd name="T3" fmla="*/ 6916846 h 6916846"/>
            </a:gdLst>
            <a:ahLst/>
            <a:cxnLst>
              <a:cxn ang="0">
                <a:pos x="0" y="11711"/>
              </a:cxn>
              <a:cxn ang="0">
                <a:pos x="956734" y="0"/>
              </a:cxn>
              <a:cxn ang="0">
                <a:pos x="1100668" y="6916846"/>
              </a:cxn>
              <a:cxn ang="0">
                <a:pos x="0" y="6916846"/>
              </a:cxn>
              <a:cxn ang="0">
                <a:pos x="0" y="11711"/>
              </a:cxn>
            </a:cxnLst>
            <a:rect l="T0" t="T1" r="T2" b="T3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 rotWithShape="0">
            <a:gsLst>
              <a:gs pos="0">
                <a:srgbClr val="003171"/>
              </a:gs>
              <a:gs pos="100000">
                <a:srgbClr val="65A8FF"/>
              </a:gs>
            </a:gsLst>
            <a:lin ang="5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 anchor="ctr"/>
          <a:lstStyle/>
          <a:p>
            <a:pPr>
              <a:defRPr/>
            </a:pPr>
            <a:endParaRPr lang="ru-RU"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244242"/>
            <a:ext cx="8229600" cy="36303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9942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2"/>
          <p:cNvSpPr/>
          <p:nvPr/>
        </p:nvSpPr>
        <p:spPr>
          <a:xfrm rot="10800000" flipH="1">
            <a:off x="-348182" y="-16424"/>
            <a:ext cx="1723519" cy="5159924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23"/>
          <p:cNvSpPr/>
          <p:nvPr/>
        </p:nvSpPr>
        <p:spPr>
          <a:xfrm rot="10800000" flipH="1">
            <a:off x="-1118653" y="774"/>
            <a:ext cx="3100650" cy="5142725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24"/>
          <p:cNvSpPr>
            <a:spLocks/>
          </p:cNvSpPr>
          <p:nvPr/>
        </p:nvSpPr>
        <p:spPr bwMode="auto">
          <a:xfrm rot="10800000">
            <a:off x="8088313" y="-9525"/>
            <a:ext cx="1101725" cy="5153025"/>
          </a:xfrm>
          <a:custGeom>
            <a:avLst/>
            <a:gdLst>
              <a:gd name="T0" fmla="*/ 0 w 1100668"/>
              <a:gd name="T1" fmla="*/ 0 h 6916846"/>
              <a:gd name="T2" fmla="*/ 1100668 w 1100668"/>
              <a:gd name="T3" fmla="*/ 6916846 h 6916846"/>
            </a:gdLst>
            <a:ahLst/>
            <a:cxnLst>
              <a:cxn ang="0">
                <a:pos x="0" y="11711"/>
              </a:cxn>
              <a:cxn ang="0">
                <a:pos x="956734" y="0"/>
              </a:cxn>
              <a:cxn ang="0">
                <a:pos x="1100668" y="6916846"/>
              </a:cxn>
              <a:cxn ang="0">
                <a:pos x="0" y="6916846"/>
              </a:cxn>
              <a:cxn ang="0">
                <a:pos x="0" y="11711"/>
              </a:cxn>
            </a:cxnLst>
            <a:rect l="T0" t="T1" r="T2" b="T3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 rotWithShape="0">
            <a:gsLst>
              <a:gs pos="0">
                <a:srgbClr val="003171"/>
              </a:gs>
              <a:gs pos="100000">
                <a:srgbClr val="65A8FF"/>
              </a:gs>
            </a:gsLst>
            <a:lin ang="5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 anchor="ctr"/>
          <a:lstStyle/>
          <a:p>
            <a:pPr>
              <a:defRPr/>
            </a:pPr>
            <a:endParaRPr lang="ru-RU"/>
          </a:p>
        </p:txBody>
      </p: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9942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1244242"/>
            <a:ext cx="4038599" cy="36303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28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000"/>
            </a:lvl3pPr>
            <a:lvl4pPr>
              <a:spcBef>
                <a:spcPts val="0"/>
              </a:spcBef>
              <a:defRPr sz="1800"/>
            </a:lvl4pPr>
            <a:lvl5pPr>
              <a:spcBef>
                <a:spcPts val="0"/>
              </a:spcBef>
              <a:defRPr sz="1800"/>
            </a:lvl5pPr>
            <a:lvl6pPr>
              <a:spcBef>
                <a:spcPts val="0"/>
              </a:spcBef>
              <a:defRPr sz="1800"/>
            </a:lvl6pPr>
            <a:lvl7pPr>
              <a:spcBef>
                <a:spcPts val="0"/>
              </a:spcBef>
              <a:defRPr sz="1800"/>
            </a:lvl7pPr>
            <a:lvl8pPr>
              <a:spcBef>
                <a:spcPts val="0"/>
              </a:spcBef>
              <a:defRPr sz="1800"/>
            </a:lvl8pPr>
            <a:lvl9pPr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648200" y="1244242"/>
            <a:ext cx="4038599" cy="36303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28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000"/>
            </a:lvl3pPr>
            <a:lvl4pPr>
              <a:spcBef>
                <a:spcPts val="0"/>
              </a:spcBef>
              <a:defRPr sz="1800"/>
            </a:lvl4pPr>
            <a:lvl5pPr>
              <a:spcBef>
                <a:spcPts val="0"/>
              </a:spcBef>
              <a:defRPr sz="1800"/>
            </a:lvl5pPr>
            <a:lvl6pPr>
              <a:spcBef>
                <a:spcPts val="0"/>
              </a:spcBef>
              <a:defRPr sz="1800"/>
            </a:lvl6pPr>
            <a:lvl7pPr>
              <a:spcBef>
                <a:spcPts val="0"/>
              </a:spcBef>
              <a:defRPr sz="1800"/>
            </a:lvl7pPr>
            <a:lvl8pPr>
              <a:spcBef>
                <a:spcPts val="0"/>
              </a:spcBef>
              <a:defRPr sz="1800"/>
            </a:lvl8pPr>
            <a:lvl9pPr>
              <a:spcBef>
                <a:spcPts val="0"/>
              </a:spcBef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9"/>
          <p:cNvSpPr/>
          <p:nvPr/>
        </p:nvSpPr>
        <p:spPr>
          <a:xfrm rot="10800000" flipH="1">
            <a:off x="-348182" y="-16424"/>
            <a:ext cx="1723519" cy="5159924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30"/>
          <p:cNvSpPr/>
          <p:nvPr/>
        </p:nvSpPr>
        <p:spPr>
          <a:xfrm rot="10800000" flipH="1">
            <a:off x="-1118653" y="774"/>
            <a:ext cx="3100650" cy="5142725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hape 31"/>
          <p:cNvSpPr>
            <a:spLocks/>
          </p:cNvSpPr>
          <p:nvPr/>
        </p:nvSpPr>
        <p:spPr bwMode="auto">
          <a:xfrm rot="10800000">
            <a:off x="8088313" y="-9525"/>
            <a:ext cx="1101725" cy="5153025"/>
          </a:xfrm>
          <a:custGeom>
            <a:avLst/>
            <a:gdLst>
              <a:gd name="T0" fmla="*/ 0 w 1100668"/>
              <a:gd name="T1" fmla="*/ 0 h 6916846"/>
              <a:gd name="T2" fmla="*/ 1100668 w 1100668"/>
              <a:gd name="T3" fmla="*/ 6916846 h 6916846"/>
            </a:gdLst>
            <a:ahLst/>
            <a:cxnLst>
              <a:cxn ang="0">
                <a:pos x="0" y="11711"/>
              </a:cxn>
              <a:cxn ang="0">
                <a:pos x="956734" y="0"/>
              </a:cxn>
              <a:cxn ang="0">
                <a:pos x="1100668" y="6916846"/>
              </a:cxn>
              <a:cxn ang="0">
                <a:pos x="0" y="6916846"/>
              </a:cxn>
              <a:cxn ang="0">
                <a:pos x="0" y="11711"/>
              </a:cxn>
            </a:cxnLst>
            <a:rect l="T0" t="T1" r="T2" b="T3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 rotWithShape="0">
            <a:gsLst>
              <a:gs pos="0">
                <a:srgbClr val="003171"/>
              </a:gs>
              <a:gs pos="100000">
                <a:srgbClr val="65A8FF"/>
              </a:gs>
            </a:gsLst>
            <a:lin ang="5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 anchor="ctr"/>
          <a:lstStyle/>
          <a:p>
            <a:pPr>
              <a:defRPr/>
            </a:pPr>
            <a:endParaRPr lang="ru-RU"/>
          </a:p>
        </p:txBody>
      </p: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9942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34"/>
          <p:cNvGrpSpPr>
            <a:grpSpLocks/>
          </p:cNvGrpSpPr>
          <p:nvPr/>
        </p:nvGrpSpPr>
        <p:grpSpPr bwMode="auto">
          <a:xfrm>
            <a:off x="-6350" y="3700463"/>
            <a:ext cx="9150350" cy="2325687"/>
            <a:chOff x="-6264" y="4933386"/>
            <a:chExt cx="9150267" cy="3100650"/>
          </a:xfrm>
        </p:grpSpPr>
        <p:sp>
          <p:nvSpPr>
            <p:cNvPr id="4" name="Shape 35"/>
            <p:cNvSpPr/>
            <p:nvPr/>
          </p:nvSpPr>
          <p:spPr>
            <a:xfrm>
              <a:off x="-7" y="5537200"/>
              <a:ext cx="9144008" cy="1574769"/>
            </a:xfrm>
            <a:custGeom>
              <a:avLst/>
              <a:gdLst/>
              <a:ahLst/>
              <a:cxnLst/>
              <a:rect l="0" t="0" r="0" b="0"/>
              <a:pathLst>
                <a:path w="9144009" h="1257301" extrusionOk="0">
                  <a:moveTo>
                    <a:pt x="5" y="266700"/>
                  </a:moveTo>
                  <a:cubicBezTo>
                    <a:pt x="8115305" y="1257301"/>
                    <a:pt x="7620009" y="0"/>
                    <a:pt x="9144009" y="186267"/>
                  </a:cubicBezTo>
                  <a:cubicBezTo>
                    <a:pt x="9144008" y="441678"/>
                    <a:pt x="9143998" y="818763"/>
                    <a:pt x="9143997" y="1074174"/>
                  </a:cubicBezTo>
                  <a:lnTo>
                    <a:pt x="0" y="1086874"/>
                  </a:lnTo>
                  <a:cubicBezTo>
                    <a:pt x="0" y="854041"/>
                    <a:pt x="5" y="499533"/>
                    <a:pt x="5" y="266700"/>
                  </a:cubicBezTo>
                  <a:close/>
                </a:path>
              </a:pathLst>
            </a:custGeom>
            <a:gradFill>
              <a:gsLst>
                <a:gs pos="0">
                  <a:srgbClr val="549FFF"/>
                </a:gs>
                <a:gs pos="100000">
                  <a:srgbClr val="003171">
                    <a:alpha val="51764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lIns="91425" tIns="45700" rIns="91425" bIns="457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Shape 36"/>
            <p:cNvSpPr/>
            <p:nvPr/>
          </p:nvSpPr>
          <p:spPr>
            <a:xfrm rot="5400000" flipH="1">
              <a:off x="3018543" y="1908578"/>
              <a:ext cx="3100650" cy="9150266"/>
            </a:xfrm>
            <a:custGeom>
              <a:avLst/>
              <a:gdLst/>
              <a:ahLst/>
              <a:cxnLst/>
              <a:rect l="0" t="0" r="0" b="0"/>
              <a:pathLst>
                <a:path w="8053639" h="6879900" extrusionOk="0">
                  <a:moveTo>
                    <a:pt x="4696126" y="16025"/>
                  </a:moveTo>
                  <a:lnTo>
                    <a:pt x="2920537" y="0"/>
                  </a:lnTo>
                  <a:cubicBezTo>
                    <a:pt x="2927053" y="2293300"/>
                    <a:pt x="2933568" y="4586600"/>
                    <a:pt x="2940084" y="6879900"/>
                  </a:cubicBezTo>
                  <a:lnTo>
                    <a:pt x="4085318" y="6861462"/>
                  </a:lnTo>
                  <a:cubicBezTo>
                    <a:pt x="8053639" y="4651267"/>
                    <a:pt x="0" y="3113439"/>
                    <a:pt x="4696126" y="16025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78823"/>
                  </a:srgbClr>
                </a:gs>
                <a:gs pos="41000">
                  <a:srgbClr val="003171">
                    <a:alpha val="78823"/>
                  </a:srgbClr>
                </a:gs>
                <a:gs pos="100000">
                  <a:srgbClr val="003171">
                    <a:alpha val="78823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lIns="91425" tIns="45700" rIns="91425" bIns="457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Shape 37"/>
            <p:cNvSpPr/>
            <p:nvPr/>
          </p:nvSpPr>
          <p:spPr>
            <a:xfrm>
              <a:off x="-7" y="5740400"/>
              <a:ext cx="9144010" cy="1574769"/>
            </a:xfrm>
            <a:custGeom>
              <a:avLst/>
              <a:gdLst/>
              <a:ahLst/>
              <a:cxnLst/>
              <a:rect l="0" t="0" r="0" b="0"/>
              <a:pathLst>
                <a:path w="9144011" h="1257301" extrusionOk="0">
                  <a:moveTo>
                    <a:pt x="7" y="266700"/>
                  </a:moveTo>
                  <a:cubicBezTo>
                    <a:pt x="8115307" y="1257301"/>
                    <a:pt x="7620011" y="0"/>
                    <a:pt x="9144011" y="186267"/>
                  </a:cubicBezTo>
                  <a:lnTo>
                    <a:pt x="9144011" y="921775"/>
                  </a:lnTo>
                  <a:lnTo>
                    <a:pt x="0" y="931914"/>
                  </a:lnTo>
                  <a:cubicBezTo>
                    <a:pt x="0" y="699081"/>
                    <a:pt x="7" y="499533"/>
                    <a:pt x="7" y="266700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81960"/>
                  </a:srgbClr>
                </a:gs>
                <a:gs pos="100000">
                  <a:srgbClr val="003171">
                    <a:alpha val="8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lIns="91425" tIns="45700" rIns="91425" bIns="457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599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0"/>
              </a:spcBef>
              <a:buSzPct val="100000"/>
              <a:buNone/>
              <a:defRPr sz="24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5"/>
          <p:cNvSpPr txBox="1"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7" name="Shape 6"/>
          <p:cNvSpPr txBox="1">
            <a:spLocks noGrp="1"/>
          </p:cNvSpPr>
          <p:nvPr>
            <p:ph type="body" idx="1"/>
          </p:nvPr>
        </p:nvSpPr>
        <p:spPr bwMode="auto">
          <a:xfrm>
            <a:off x="457200" y="129540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0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hape 41"/>
          <p:cNvSpPr txBox="1">
            <a:spLocks noGrp="1"/>
          </p:cNvSpPr>
          <p:nvPr>
            <p:ph type="ctrTitle"/>
          </p:nvPr>
        </p:nvSpPr>
        <p:spPr>
          <a:xfrm>
            <a:off x="1116013" y="1785932"/>
            <a:ext cx="7050087" cy="2357454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Clr>
                <a:srgbClr val="FFFFFF"/>
              </a:buClr>
              <a:buSzTx/>
              <a:buFont typeface="Trebuchet MS" pitchFamily="34" charset="0"/>
              <a:buNone/>
            </a:pPr>
            <a:r>
              <a:rPr lang="ru-RU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>  </a:t>
            </a:r>
            <a:r>
              <a:rPr lang="ru-RU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/>
            </a:r>
            <a:br>
              <a:rPr lang="ru-RU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</a:br>
            <a:r>
              <a:rPr lang="ru-RU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/>
            </a:r>
            <a:br>
              <a:rPr lang="ru-RU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</a:br>
            <a:r>
              <a:rPr lang="ru-RU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> </a:t>
            </a:r>
            <a:r>
              <a:rPr lang="ru-RU" sz="6000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>ГМО </a:t>
            </a:r>
            <a:r>
              <a:rPr lang="ru-RU" sz="6000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/>
            </a:r>
            <a:br>
              <a:rPr lang="ru-RU" sz="6000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</a:br>
            <a:r>
              <a:rPr lang="ru-RU" sz="6000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>в </a:t>
            </a:r>
            <a:br>
              <a:rPr lang="ru-RU" sz="6000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</a:br>
            <a:r>
              <a:rPr lang="ru-RU" sz="6000" b="1" dirty="0" smtClean="0">
                <a:solidFill>
                  <a:srgbClr val="FFFFFF"/>
                </a:solidFill>
                <a:latin typeface="Arial" charset="0"/>
                <a:cs typeface="Arial" charset="0"/>
                <a:sym typeface="Trebuchet MS" pitchFamily="34" charset="0"/>
              </a:rPr>
              <a:t>фармацевтике</a:t>
            </a:r>
            <a:r>
              <a:rPr lang="ru-RU" b="1" dirty="0" smtClean="0">
                <a:solidFill>
                  <a:srgbClr val="FFFFFF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>     </a:t>
            </a:r>
            <a:endParaRPr lang="ru-RU" b="1" dirty="0" smtClean="0">
              <a:solidFill>
                <a:srgbClr val="FFFFFF"/>
              </a:solidFill>
              <a:latin typeface="Trebuchet MS" pitchFamily="34" charset="0"/>
              <a:cs typeface="Arial" charset="0"/>
              <a:sym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hape 47"/>
          <p:cNvSpPr txBox="1">
            <a:spLocks noGrp="1"/>
          </p:cNvSpPr>
          <p:nvPr>
            <p:ph type="body" idx="1"/>
          </p:nvPr>
        </p:nvSpPr>
        <p:spPr>
          <a:xfrm>
            <a:off x="457200" y="1244600"/>
            <a:ext cx="8218488" cy="3630613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>
                <a:srgbClr val="00387E"/>
              </a:buClr>
              <a:buFont typeface="Trebuchet MS" pitchFamily="34" charset="0"/>
              <a:buNone/>
            </a:pPr>
            <a:endParaRPr lang="ru-RU" sz="2400" b="1" smtClean="0">
              <a:solidFill>
                <a:srgbClr val="555555"/>
              </a:solidFill>
              <a:latin typeface="Arial" charset="0"/>
              <a:cs typeface="Arial" charset="0"/>
            </a:endParaRPr>
          </a:p>
        </p:txBody>
      </p:sp>
      <p:sp>
        <p:nvSpPr>
          <p:cNvPr id="11266" name="Shape 4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993775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Clr>
                <a:srgbClr val="00387E"/>
              </a:buClr>
              <a:buFont typeface="Trebuchet MS" pitchFamily="34" charset="0"/>
              <a:buNone/>
            </a:pPr>
            <a:r>
              <a:rPr lang="ru-RU" sz="2000" b="1" smtClean="0">
                <a:solidFill>
                  <a:srgbClr val="00387E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>    </a:t>
            </a:r>
            <a:r>
              <a:rPr lang="ru-RU" sz="2000" b="1" smtClean="0">
                <a:solidFill>
                  <a:srgbClr val="CC0000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> </a:t>
            </a:r>
            <a:r>
              <a:rPr lang="ru-RU" sz="2800" b="1" smtClean="0">
                <a:solidFill>
                  <a:srgbClr val="CC0000"/>
                </a:solidFill>
                <a:latin typeface="Arial" charset="0"/>
                <a:cs typeface="Arial" charset="0"/>
                <a:sym typeface="Trebuchet MS" pitchFamily="34" charset="0"/>
              </a:rPr>
              <a:t>Итория</a:t>
            </a:r>
            <a:r>
              <a:rPr lang="ru-RU" sz="2800" b="1" smtClean="0">
                <a:solidFill>
                  <a:srgbClr val="CC0000"/>
                </a:solidFill>
                <a:latin typeface="Trebuchet MS" pitchFamily="34" charset="0"/>
                <a:cs typeface="Arial" charset="0"/>
                <a:sym typeface="Trebuchet MS" pitchFamily="34" charset="0"/>
              </a:rPr>
              <a:t> использования ГМО в </a:t>
            </a:r>
            <a:r>
              <a:rPr lang="ru-RU" sz="2800" b="1" smtClean="0">
                <a:solidFill>
                  <a:srgbClr val="CC0000"/>
                </a:solidFill>
                <a:latin typeface="Arial" charset="0"/>
                <a:cs typeface="Arial" charset="0"/>
                <a:sym typeface="Trebuchet MS" pitchFamily="34" charset="0"/>
              </a:rPr>
              <a:t>фармацевтике</a:t>
            </a:r>
            <a:endParaRPr lang="ru-RU" sz="2000" b="1" smtClean="0">
              <a:solidFill>
                <a:srgbClr val="CC0000"/>
              </a:solidFill>
              <a:latin typeface="Arial" charset="0"/>
              <a:cs typeface="Arial" charset="0"/>
              <a:sym typeface="Trebuchet MS" pitchFamily="34" charset="0"/>
            </a:endParaRPr>
          </a:p>
        </p:txBody>
      </p:sp>
      <p:pic>
        <p:nvPicPr>
          <p:cNvPr id="11267" name="Picture 2" descr="C:\Users\User\Desktop\4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1276350"/>
            <a:ext cx="3887787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hape 53"/>
          <p:cNvSpPr txBox="1">
            <a:spLocks noGrp="1"/>
          </p:cNvSpPr>
          <p:nvPr>
            <p:ph type="body" sz="half" idx="1"/>
          </p:nvPr>
        </p:nvSpPr>
        <p:spPr>
          <a:xfrm>
            <a:off x="4643438" y="915988"/>
            <a:ext cx="4038600" cy="3394075"/>
          </a:xfrm>
        </p:spPr>
        <p:txBody>
          <a:bodyPr/>
          <a:lstStyle/>
          <a:p>
            <a:pPr eaLnBrk="1" hangingPunct="1">
              <a:lnSpc>
                <a:spcPct val="144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79000"/>
            </a:pPr>
            <a:r>
              <a:rPr lang="ru-RU" sz="1800" b="1" smtClean="0">
                <a:latin typeface="Arial" charset="0"/>
                <a:cs typeface="Arial" charset="0"/>
              </a:rPr>
              <a:t>Канадские ученые начали разработку лекарств против тяжелого комбинированного иммунодефицита на основе генно-модифицированных растений из семейства бобовых.</a:t>
            </a:r>
          </a:p>
          <a:p>
            <a:pPr eaLnBrk="1" hangingPunct="1">
              <a:spcBef>
                <a:spcPct val="0"/>
              </a:spcBef>
              <a:buClr>
                <a:srgbClr val="00387E"/>
              </a:buClr>
              <a:buFont typeface="Trebuchet MS" pitchFamily="34" charset="0"/>
              <a:buNone/>
            </a:pPr>
            <a:endParaRPr lang="ru-RU" sz="1200" b="1" smtClean="0">
              <a:solidFill>
                <a:srgbClr val="00387E"/>
              </a:solidFill>
              <a:latin typeface="Trebuchet MS" pitchFamily="34" charset="0"/>
              <a:cs typeface="Arial" charset="0"/>
              <a:sym typeface="Trebuchet MS" pitchFamily="34" charset="0"/>
            </a:endParaRPr>
          </a:p>
        </p:txBody>
      </p:sp>
      <p:pic>
        <p:nvPicPr>
          <p:cNvPr id="13314" name="Picture 8" descr="Vetter,_David_Phillip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39750" y="411163"/>
            <a:ext cx="3455988" cy="439261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>
            <a:spLocks noGrp="1"/>
          </p:cNvSpPr>
          <p:nvPr>
            <p:ph type="title" idx="4294967295"/>
          </p:nvPr>
        </p:nvSpPr>
        <p:spPr>
          <a:xfrm>
            <a:off x="2195513" y="0"/>
            <a:ext cx="8229600" cy="993775"/>
          </a:xfrm>
        </p:spPr>
        <p:txBody>
          <a:bodyPr/>
          <a:lstStyle/>
          <a:p>
            <a:pPr algn="ctr"/>
            <a:r>
              <a:rPr lang="ru-RU" sz="3200" b="1" smtClean="0">
                <a:latin typeface="Arial" charset="0"/>
                <a:cs typeface="Arial" charset="0"/>
              </a:rPr>
              <a:t>Сахарный диабет</a:t>
            </a:r>
          </a:p>
        </p:txBody>
      </p:sp>
      <p:sp>
        <p:nvSpPr>
          <p:cNvPr id="15362" name="Text Box 5"/>
          <p:cNvSpPr txBox="1">
            <a:spLocks noGrp="1"/>
          </p:cNvSpPr>
          <p:nvPr>
            <p:ph type="body" sz="half" idx="4294967295"/>
          </p:nvPr>
        </p:nvSpPr>
        <p:spPr>
          <a:xfrm>
            <a:off x="323850" y="268288"/>
            <a:ext cx="4038600" cy="3394075"/>
          </a:xfrm>
        </p:spPr>
        <p:txBody>
          <a:bodyPr/>
          <a:lstStyle/>
          <a:p>
            <a:r>
              <a:rPr lang="ru-RU" b="1" smtClean="0">
                <a:latin typeface="Arial" charset="0"/>
                <a:cs typeface="Arial" charset="0"/>
              </a:rPr>
              <a:t>Индия - страна с наибольшим числом больных диабетом людей (50.8 миллионов);</a:t>
            </a:r>
          </a:p>
          <a:p>
            <a:endParaRPr lang="ru-RU" b="1" smtClean="0">
              <a:latin typeface="Arial" charset="0"/>
              <a:cs typeface="Arial" charset="0"/>
            </a:endParaRPr>
          </a:p>
          <a:p>
            <a:r>
              <a:rPr lang="ru-RU" b="1" smtClean="0">
                <a:latin typeface="Arial" charset="0"/>
                <a:cs typeface="Arial" charset="0"/>
              </a:rPr>
              <a:t>Китай (43.2 миллионов)</a:t>
            </a:r>
          </a:p>
          <a:p>
            <a:endParaRPr lang="ru-RU" b="1" smtClean="0">
              <a:latin typeface="Arial" charset="0"/>
              <a:cs typeface="Arial" charset="0"/>
            </a:endParaRPr>
          </a:p>
          <a:p>
            <a:r>
              <a:rPr lang="ru-RU" b="1" smtClean="0">
                <a:latin typeface="Arial" charset="0"/>
                <a:cs typeface="Arial" charset="0"/>
              </a:rPr>
              <a:t>Соединенные Штаты (26.8 миллионов);</a:t>
            </a:r>
          </a:p>
          <a:p>
            <a:endParaRPr lang="ru-RU" b="1" smtClean="0">
              <a:latin typeface="Arial" charset="0"/>
              <a:cs typeface="Arial" charset="0"/>
            </a:endParaRPr>
          </a:p>
          <a:p>
            <a:r>
              <a:rPr lang="ru-RU" b="1" smtClean="0">
                <a:latin typeface="Arial" charset="0"/>
                <a:cs typeface="Arial" charset="0"/>
              </a:rPr>
              <a:t>Россия (9.6 миллионов);</a:t>
            </a:r>
          </a:p>
          <a:p>
            <a:endParaRPr lang="ru-RU" b="1" smtClean="0">
              <a:latin typeface="Arial" charset="0"/>
              <a:cs typeface="Arial" charset="0"/>
            </a:endParaRPr>
          </a:p>
          <a:p>
            <a:r>
              <a:rPr lang="ru-RU" b="1" smtClean="0">
                <a:latin typeface="Arial" charset="0"/>
                <a:cs typeface="Arial" charset="0"/>
              </a:rPr>
              <a:t>Бразилия (7.6 миллионов);</a:t>
            </a:r>
          </a:p>
          <a:p>
            <a:endParaRPr lang="ru-RU" b="1" smtClean="0">
              <a:latin typeface="Arial" charset="0"/>
              <a:cs typeface="Arial" charset="0"/>
            </a:endParaRPr>
          </a:p>
          <a:p>
            <a:r>
              <a:rPr lang="ru-RU" b="1" smtClean="0">
                <a:latin typeface="Arial" charset="0"/>
                <a:cs typeface="Arial" charset="0"/>
              </a:rPr>
              <a:t>Германия (7.5 миллионов);</a:t>
            </a:r>
          </a:p>
          <a:p>
            <a:endParaRPr lang="ru-RU" b="1" smtClean="0">
              <a:latin typeface="Arial" charset="0"/>
              <a:cs typeface="Arial" charset="0"/>
            </a:endParaRPr>
          </a:p>
          <a:p>
            <a:r>
              <a:rPr lang="ru-RU" b="1" smtClean="0">
                <a:latin typeface="Arial" charset="0"/>
                <a:cs typeface="Arial" charset="0"/>
              </a:rPr>
              <a:t>Пакистан (7.1 миллионов);</a:t>
            </a:r>
          </a:p>
          <a:p>
            <a:endParaRPr lang="ru-RU" b="1" smtClean="0">
              <a:latin typeface="Arial" charset="0"/>
              <a:cs typeface="Arial" charset="0"/>
            </a:endParaRPr>
          </a:p>
          <a:p>
            <a:r>
              <a:rPr lang="ru-RU" b="1" smtClean="0">
                <a:latin typeface="Arial" charset="0"/>
                <a:cs typeface="Arial" charset="0"/>
              </a:rPr>
              <a:t>Япония (7.1 миллионов);</a:t>
            </a:r>
          </a:p>
          <a:p>
            <a:endParaRPr lang="ru-RU" b="1" smtClean="0">
              <a:latin typeface="Arial" charset="0"/>
              <a:cs typeface="Arial" charset="0"/>
            </a:endParaRPr>
          </a:p>
          <a:p>
            <a:r>
              <a:rPr lang="ru-RU" b="1" smtClean="0">
                <a:latin typeface="Arial" charset="0"/>
                <a:cs typeface="Arial" charset="0"/>
              </a:rPr>
              <a:t>Индонезия (7 миллионов);</a:t>
            </a:r>
          </a:p>
          <a:p>
            <a:endParaRPr lang="ru-RU" b="1" smtClean="0">
              <a:latin typeface="Arial" charset="0"/>
              <a:cs typeface="Arial" charset="0"/>
            </a:endParaRPr>
          </a:p>
          <a:p>
            <a:r>
              <a:rPr lang="ru-RU" b="1" smtClean="0">
                <a:latin typeface="Arial" charset="0"/>
                <a:cs typeface="Arial" charset="0"/>
              </a:rPr>
              <a:t>Мексика (6.8 миллионов).</a:t>
            </a:r>
          </a:p>
        </p:txBody>
      </p:sp>
      <p:pic>
        <p:nvPicPr>
          <p:cNvPr id="15363" name="Picture 7" descr="diabetes-epidemic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95738" y="1276350"/>
            <a:ext cx="5148262" cy="3600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smtClean="0">
                <a:latin typeface="Arial" charset="0"/>
                <a:cs typeface="Arial" charset="0"/>
              </a:rPr>
              <a:t>          </a:t>
            </a:r>
            <a:r>
              <a:rPr lang="ru-RU" sz="3200" smtClean="0">
                <a:latin typeface="Arial" charset="0"/>
                <a:cs typeface="Arial" charset="0"/>
              </a:rPr>
              <a:t>Инсулин</a:t>
            </a:r>
          </a:p>
        </p:txBody>
      </p:sp>
      <p:sp>
        <p:nvSpPr>
          <p:cNvPr id="16386" name="Text Box 6"/>
          <p:cNvSpPr txBox="1">
            <a:spLocks noGrp="1"/>
          </p:cNvSpPr>
          <p:nvPr>
            <p:ph type="body" sz="half" idx="4294967295"/>
          </p:nvPr>
        </p:nvSpPr>
        <p:spPr>
          <a:xfrm>
            <a:off x="4572000" y="411163"/>
            <a:ext cx="4038600" cy="3394075"/>
          </a:xfrm>
        </p:spPr>
        <p:txBody>
          <a:bodyPr/>
          <a:lstStyle/>
          <a:p>
            <a:r>
              <a:rPr lang="ru-RU" sz="2000" b="1" smtClean="0">
                <a:latin typeface="Arial" charset="0"/>
                <a:cs typeface="Arial" charset="0"/>
              </a:rPr>
              <a:t>Инсулин является основным специфическим средством терапии сахарного диабета. Лечение сахарного диабета проводится по специально разработанным схемам с использованием препаратов инсулина разной продолжительности действия.</a:t>
            </a:r>
          </a:p>
          <a:p>
            <a:r>
              <a:rPr lang="ru-RU" sz="2000" b="1" smtClean="0">
                <a:latin typeface="Arial" charset="0"/>
                <a:cs typeface="Arial" charset="0"/>
              </a:rPr>
              <a:t> </a:t>
            </a:r>
            <a:r>
              <a:rPr lang="ru-RU" sz="2000" b="1" i="1" smtClean="0">
                <a:latin typeface="Arial" charset="0"/>
                <a:cs typeface="Arial" charset="0"/>
              </a:rPr>
              <a:t>Инсулин — спас жизней больше, чем уничтожил фашизм.</a:t>
            </a:r>
          </a:p>
        </p:txBody>
      </p:sp>
      <p:pic>
        <p:nvPicPr>
          <p:cNvPr id="16387" name="Picture 7" descr="wuglbsl vluv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347788"/>
            <a:ext cx="3887788" cy="2879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hape 59"/>
          <p:cNvSpPr txBox="1"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3394075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>
                <a:srgbClr val="00387E"/>
              </a:buClr>
              <a:buFont typeface="Trebuchet MS" pitchFamily="34" charset="0"/>
              <a:buNone/>
            </a:pPr>
            <a:r>
              <a:rPr lang="ru-RU" sz="2400" b="1" smtClean="0">
                <a:latin typeface="Verdana" pitchFamily="34" charset="0"/>
                <a:cs typeface="Arial" charset="0"/>
                <a:sym typeface="Verdana" pitchFamily="34" charset="0"/>
              </a:rPr>
              <a:t>Ежегодный объем мирового рынка лекарственных препаратов на основе белков человека составляет около 150 млрд. долларов и постоянно растет. </a:t>
            </a:r>
          </a:p>
        </p:txBody>
      </p:sp>
      <p:pic>
        <p:nvPicPr>
          <p:cNvPr id="17410" name="Picture 6" descr="12dona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700088"/>
            <a:ext cx="4316413" cy="38068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6"/>
          <p:cNvSpPr txBox="1">
            <a:spLocks noGrp="1"/>
          </p:cNvSpPr>
          <p:nvPr>
            <p:ph type="body" sz="half" idx="4294967295"/>
          </p:nvPr>
        </p:nvSpPr>
        <p:spPr>
          <a:xfrm>
            <a:off x="4859338" y="842963"/>
            <a:ext cx="4038600" cy="3394075"/>
          </a:xfrm>
        </p:spPr>
        <p:txBody>
          <a:bodyPr/>
          <a:lstStyle/>
          <a:p>
            <a:pPr eaLnBrk="1" hangingPunct="1">
              <a:buClr>
                <a:srgbClr val="00387E"/>
              </a:buClr>
              <a:buFont typeface="Trebuchet MS" pitchFamily="34" charset="0"/>
              <a:buNone/>
            </a:pPr>
            <a:r>
              <a:rPr lang="ru-RU" sz="2400" b="1" smtClean="0">
                <a:latin typeface="Verdana" pitchFamily="34" charset="0"/>
                <a:cs typeface="Arial" charset="0"/>
                <a:sym typeface="Verdana" pitchFamily="34" charset="0"/>
              </a:rPr>
              <a:t>Объем мирового рынка лекарственных средств на основе рекомбинантных белков увеличивается на 12-14% в год и в 2000 г. составил примерно 20 млрд. долларов.</a:t>
            </a:r>
          </a:p>
          <a:p>
            <a:endParaRPr lang="ru-RU" sz="2400" b="1" smtClean="0">
              <a:latin typeface="Arial" charset="0"/>
              <a:cs typeface="Arial" charset="0"/>
            </a:endParaRPr>
          </a:p>
        </p:txBody>
      </p:sp>
      <p:pic>
        <p:nvPicPr>
          <p:cNvPr id="19458" name="Picture 7" descr="bacteria-pills-537x40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842963"/>
            <a:ext cx="4495800" cy="36607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ave">
  <a:themeElements>
    <a:clrScheme name="Custom 506">
      <a:dk1>
        <a:srgbClr val="000000"/>
      </a:dk1>
      <a:lt1>
        <a:srgbClr val="FFFFFF"/>
      </a:lt1>
      <a:dk2>
        <a:srgbClr val="00387E"/>
      </a:dk2>
      <a:lt2>
        <a:srgbClr val="C6D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87E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170</Words>
  <Application>Microsoft Office PowerPoint</Application>
  <PresentationFormat>Экран (16:9)</PresentationFormat>
  <Paragraphs>28</Paragraphs>
  <Slides>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wave</vt:lpstr>
      <vt:lpstr>     ГМО  в  фармацевтике     </vt:lpstr>
      <vt:lpstr>     Итория использования ГМО в фармацевтике</vt:lpstr>
      <vt:lpstr>Слайд 3</vt:lpstr>
      <vt:lpstr>Сахарный диабет</vt:lpstr>
      <vt:lpstr>          Инсулин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ГМО в фармацевтике</dc:title>
  <dc:creator>User</dc:creator>
  <cp:lastModifiedBy>Bio-Geo</cp:lastModifiedBy>
  <cp:revision>7</cp:revision>
  <dcterms:modified xsi:type="dcterms:W3CDTF">2014-12-06T05:52:43Z</dcterms:modified>
</cp:coreProperties>
</file>